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  <p:sldMasterId id="2147483899" r:id="rId5"/>
    <p:sldMasterId id="2147483911" r:id="rId6"/>
  </p:sldMasterIdLst>
  <p:notesMasterIdLst>
    <p:notesMasterId r:id="rId26"/>
  </p:notesMasterIdLst>
  <p:handoutMasterIdLst>
    <p:handoutMasterId r:id="rId27"/>
  </p:handoutMasterIdLst>
  <p:sldIdLst>
    <p:sldId id="680" r:id="rId7"/>
    <p:sldId id="643" r:id="rId8"/>
    <p:sldId id="686" r:id="rId9"/>
    <p:sldId id="676" r:id="rId10"/>
    <p:sldId id="672" r:id="rId11"/>
    <p:sldId id="683" r:id="rId12"/>
    <p:sldId id="689" r:id="rId13"/>
    <p:sldId id="695" r:id="rId14"/>
    <p:sldId id="696" r:id="rId15"/>
    <p:sldId id="694" r:id="rId16"/>
    <p:sldId id="690" r:id="rId17"/>
    <p:sldId id="691" r:id="rId18"/>
    <p:sldId id="692" r:id="rId19"/>
    <p:sldId id="693" r:id="rId20"/>
    <p:sldId id="682" r:id="rId21"/>
    <p:sldId id="551" r:id="rId22"/>
    <p:sldId id="684" r:id="rId23"/>
    <p:sldId id="685" r:id="rId24"/>
    <p:sldId id="679" r:id="rId25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0032"/>
    <a:srgbClr val="FF4370"/>
    <a:srgbClr val="996633"/>
    <a:srgbClr val="009900"/>
    <a:srgbClr val="FF9900"/>
    <a:srgbClr val="CC6600"/>
    <a:srgbClr val="3B81E0"/>
    <a:srgbClr val="F9DB7F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 autoAdjust="0"/>
    <p:restoredTop sz="94333" autoAdjust="0"/>
  </p:normalViewPr>
  <p:slideViewPr>
    <p:cSldViewPr snapToGrid="0">
      <p:cViewPr>
        <p:scale>
          <a:sx n="125" d="100"/>
          <a:sy n="125" d="100"/>
        </p:scale>
        <p:origin x="1416" y="-84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平均健全度①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Sheet1!$C$3:$Q$3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Sheet1!$C$4:$Q$4</c:f>
              <c:numCache>
                <c:formatCode>General</c:formatCode>
                <c:ptCount val="15"/>
                <c:pt idx="0">
                  <c:v>0.9</c:v>
                </c:pt>
                <c:pt idx="1">
                  <c:v>0.8</c:v>
                </c:pt>
                <c:pt idx="2">
                  <c:v>0.78</c:v>
                </c:pt>
                <c:pt idx="3">
                  <c:v>0.76</c:v>
                </c:pt>
                <c:pt idx="4">
                  <c:v>0.78</c:v>
                </c:pt>
                <c:pt idx="5">
                  <c:v>0.8</c:v>
                </c:pt>
                <c:pt idx="6">
                  <c:v>0.66</c:v>
                </c:pt>
                <c:pt idx="7">
                  <c:v>0.64</c:v>
                </c:pt>
                <c:pt idx="8">
                  <c:v>0.65</c:v>
                </c:pt>
                <c:pt idx="9">
                  <c:v>0.75</c:v>
                </c:pt>
                <c:pt idx="10">
                  <c:v>0.7</c:v>
                </c:pt>
                <c:pt idx="11">
                  <c:v>0.68</c:v>
                </c:pt>
                <c:pt idx="12">
                  <c:v>0.65</c:v>
                </c:pt>
                <c:pt idx="13">
                  <c:v>0.6</c:v>
                </c:pt>
                <c:pt idx="14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E0-460A-8EC3-7B59F948BF8C}"/>
            </c:ext>
          </c:extLst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平均健全度②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Sheet1!$C$3:$Q$3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Sheet1!$C$5:$Q$5</c:f>
              <c:numCache>
                <c:formatCode>General</c:formatCode>
                <c:ptCount val="15"/>
                <c:pt idx="0">
                  <c:v>0.9</c:v>
                </c:pt>
                <c:pt idx="1">
                  <c:v>0.75</c:v>
                </c:pt>
                <c:pt idx="2">
                  <c:v>0.73</c:v>
                </c:pt>
                <c:pt idx="3">
                  <c:v>0.7</c:v>
                </c:pt>
                <c:pt idx="4">
                  <c:v>0.72</c:v>
                </c:pt>
                <c:pt idx="5">
                  <c:v>0.6</c:v>
                </c:pt>
                <c:pt idx="6">
                  <c:v>0.57999999999999996</c:v>
                </c:pt>
                <c:pt idx="7">
                  <c:v>0.52</c:v>
                </c:pt>
                <c:pt idx="8">
                  <c:v>0.54</c:v>
                </c:pt>
                <c:pt idx="9">
                  <c:v>0.6</c:v>
                </c:pt>
                <c:pt idx="10">
                  <c:v>0.49</c:v>
                </c:pt>
                <c:pt idx="11">
                  <c:v>0.48</c:v>
                </c:pt>
                <c:pt idx="12">
                  <c:v>0.41</c:v>
                </c:pt>
                <c:pt idx="13">
                  <c:v>0.35</c:v>
                </c:pt>
                <c:pt idx="14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E0-460A-8EC3-7B59F948B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7566936"/>
        <c:axId val="497567264"/>
      </c:lineChart>
      <c:catAx>
        <c:axId val="497566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defRPr>
            </a:pPr>
            <a:endParaRPr lang="ja-JP"/>
          </a:p>
        </c:txPr>
        <c:crossAx val="497567264"/>
        <c:crosses val="autoZero"/>
        <c:auto val="1"/>
        <c:lblAlgn val="ctr"/>
        <c:lblOffset val="100"/>
        <c:noMultiLvlLbl val="0"/>
      </c:catAx>
      <c:valAx>
        <c:axId val="49756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defRPr>
            </a:pPr>
            <a:endParaRPr lang="ja-JP"/>
          </a:p>
        </c:txPr>
        <c:crossAx val="497566936"/>
        <c:crosses val="autoZero"/>
        <c:crossBetween val="between"/>
        <c:majorUnit val="0.5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BIZ UDPゴシック" panose="020B0400000000000000" pitchFamily="50" charset="-128"/>
          <a:ea typeface="BIZ UDPゴシック" panose="020B0400000000000000" pitchFamily="50" charset="-128"/>
        </a:defRPr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2020/10/8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2020/10/8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8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402"/>
            <a:ext cx="77724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971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1658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1323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93714"/>
            <a:ext cx="7886700" cy="1501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52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7315"/>
            <a:ext cx="3886200" cy="435536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7315"/>
            <a:ext cx="3886200" cy="435536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6727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465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2720"/>
            <a:ext cx="3868340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7394"/>
            <a:ext cx="3868340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2720"/>
            <a:ext cx="3887391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394"/>
            <a:ext cx="3887391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59866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44039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617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623"/>
            <a:ext cx="2949178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8341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9305"/>
            <a:ext cx="2949178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82883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623"/>
            <a:ext cx="2949178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8341"/>
            <a:ext cx="4629150" cy="487813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9305"/>
            <a:ext cx="2949178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1246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7512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463"/>
            <a:ext cx="1971675" cy="581721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463"/>
            <a:ext cx="5800725" cy="581721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8717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398"/>
            <a:ext cx="7772400" cy="1471386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4019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38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10981"/>
            <a:ext cx="7772400" cy="136333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9405"/>
            <a:ext cx="7772400" cy="150157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224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1682"/>
            <a:ext cx="4038600" cy="45301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1682"/>
            <a:ext cx="4038600" cy="45301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226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188" cy="6403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89"/>
            <a:ext cx="4040188" cy="39549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536535"/>
            <a:ext cx="4041775" cy="6403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2176889"/>
            <a:ext cx="4041775" cy="39549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986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646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63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303"/>
            <a:ext cx="3008313" cy="116312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303"/>
            <a:ext cx="5111750" cy="58585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436429"/>
            <a:ext cx="3008313" cy="46954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331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5045"/>
            <a:ext cx="5486400" cy="5672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3342"/>
            <a:ext cx="5486400" cy="41186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72308"/>
            <a:ext cx="5486400" cy="8056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244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4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893"/>
            <a:ext cx="2057400" cy="5856943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893"/>
            <a:ext cx="6019800" cy="5856943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8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465"/>
            <a:ext cx="7886700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7315"/>
            <a:ext cx="7886700" cy="4355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62237"/>
            <a:ext cx="20574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2D1B-6FD7-41F3-AD84-3F6B0A65EF83}" type="datetimeFigureOut">
              <a:rPr kumimoji="1" lang="ja-JP" altLang="en-US" smtClean="0"/>
              <a:t>2020/10/8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62237"/>
            <a:ext cx="30861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62237"/>
            <a:ext cx="20574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39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892"/>
            <a:ext cx="8229600" cy="1144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1682"/>
            <a:ext cx="8229600" cy="453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62236"/>
            <a:ext cx="21336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62236"/>
            <a:ext cx="28956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62236"/>
            <a:ext cx="21336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4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3.xml"/><Relationship Id="rId5" Type="http://schemas.openxmlformats.org/officeDocument/2006/relationships/slide" Target="slide4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74.png"/><Relationship Id="rId2" Type="http://schemas.openxmlformats.org/officeDocument/2006/relationships/image" Target="../media/image63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5" Type="http://schemas.microsoft.com/office/2007/relationships/hdphoto" Target="../media/hdphoto4.wdp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microsoft.com/office/2007/relationships/hdphoto" Target="../media/hdphoto2.wdp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1.xml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image" Target="../media/image13.emf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11" Type="http://schemas.openxmlformats.org/officeDocument/2006/relationships/image" Target="../media/image37.emf"/><Relationship Id="rId5" Type="http://schemas.openxmlformats.org/officeDocument/2006/relationships/image" Target="../media/image30.emf"/><Relationship Id="rId10" Type="http://schemas.openxmlformats.org/officeDocument/2006/relationships/image" Target="../media/image36.emf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image" Target="../media/image40.emf"/><Relationship Id="rId3" Type="http://schemas.openxmlformats.org/officeDocument/2006/relationships/image" Target="../media/image41.jpeg"/><Relationship Id="rId7" Type="http://schemas.openxmlformats.org/officeDocument/2006/relationships/image" Target="../media/image45.emf"/><Relationship Id="rId12" Type="http://schemas.openxmlformats.org/officeDocument/2006/relationships/package" Target="../embeddings/Microsoft_Excel_Worksheet1.xlsx"/><Relationship Id="rId17" Type="http://schemas.openxmlformats.org/officeDocument/2006/relationships/image" Target="../media/image53.png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52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emf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5" Type="http://schemas.openxmlformats.org/officeDocument/2006/relationships/image" Target="../media/image51.png"/><Relationship Id="rId10" Type="http://schemas.openxmlformats.org/officeDocument/2006/relationships/image" Target="../media/image48.emf"/><Relationship Id="rId4" Type="http://schemas.openxmlformats.org/officeDocument/2006/relationships/image" Target="../media/image42.png"/><Relationship Id="rId9" Type="http://schemas.openxmlformats.org/officeDocument/2006/relationships/image" Target="../media/image47.emf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2020</a:t>
            </a:r>
            <a:r>
              <a:rPr kumimoji="1" lang="ja-JP" altLang="en-US" dirty="0"/>
              <a:t>年</a:t>
            </a:r>
            <a:r>
              <a:rPr lang="en-US" altLang="ja-JP" dirty="0"/>
              <a:t>9</a:t>
            </a:r>
            <a:r>
              <a:rPr lang="ja-JP" altLang="en-US" dirty="0"/>
              <a:t>月</a:t>
            </a:r>
            <a:r>
              <a:rPr lang="en-US" altLang="ja-JP" dirty="0"/>
              <a:t>29</a:t>
            </a:r>
            <a:r>
              <a:rPr lang="ja-JP" altLang="en-US" dirty="0"/>
              <a:t>日</a:t>
            </a:r>
            <a:br>
              <a:rPr lang="en-US" altLang="ja-JP" dirty="0"/>
            </a:br>
            <a:r>
              <a:rPr lang="ja-JP" altLang="en-US" dirty="0"/>
              <a:t>　　　</a:t>
            </a:r>
            <a:r>
              <a:rPr kumimoji="1" lang="ja-JP" altLang="en-US" dirty="0"/>
              <a:t>省エネ現場改善の進め方　打合せ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/>
              <a:t>㈱デンソーファシリティーズ　省エネ</a:t>
            </a:r>
            <a:r>
              <a:rPr kumimoji="1" lang="en-US" altLang="ja-JP" dirty="0"/>
              <a:t>IT</a:t>
            </a:r>
            <a:r>
              <a:rPr kumimoji="1" lang="ja-JP" altLang="en-US" dirty="0"/>
              <a:t>ソリューション部</a:t>
            </a:r>
            <a:endParaRPr kumimoji="1" lang="en-US" altLang="ja-JP" dirty="0"/>
          </a:p>
          <a:p>
            <a:r>
              <a:rPr lang="ja-JP" altLang="en-US" dirty="0"/>
              <a:t>　　　　　　　　　　　　　　　　　　　　　　　　　　野々村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1"/>
          </p:nvPr>
        </p:nvSpPr>
        <p:spPr>
          <a:xfrm>
            <a:off x="0" y="3591566"/>
            <a:ext cx="9144000" cy="1164179"/>
          </a:xfrm>
        </p:spPr>
        <p:txBody>
          <a:bodyPr/>
          <a:lstStyle/>
          <a:p>
            <a:r>
              <a:rPr kumimoji="1" lang="ja-JP" altLang="en-US" dirty="0"/>
              <a:t>①</a:t>
            </a:r>
            <a:r>
              <a:rPr kumimoji="1" lang="en-US" altLang="ja-JP" dirty="0"/>
              <a:t>20</a:t>
            </a:r>
            <a:r>
              <a:rPr kumimoji="1" lang="ja-JP" altLang="en-US" dirty="0"/>
              <a:t>年</a:t>
            </a:r>
            <a:r>
              <a:rPr kumimoji="1" lang="en-US" altLang="ja-JP" dirty="0"/>
              <a:t>10</a:t>
            </a:r>
            <a:r>
              <a:rPr kumimoji="1" lang="ja-JP" altLang="en-US" dirty="0"/>
              <a:t>月 現場調査の摺合せ</a:t>
            </a:r>
            <a:endParaRPr kumimoji="1" lang="en-US" altLang="ja-JP" dirty="0"/>
          </a:p>
          <a:p>
            <a:r>
              <a:rPr kumimoji="1" lang="ja-JP" altLang="en-US" dirty="0"/>
              <a:t>②省エネ</a:t>
            </a:r>
            <a:r>
              <a:rPr lang="ja-JP" altLang="en-US" dirty="0"/>
              <a:t>改善計画支援のご提案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 txBox="1">
            <a:spLocks/>
          </p:cNvSpPr>
          <p:nvPr/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>
            <a:lvl1pPr eaLnBrk="1" hangingPunct="1">
              <a:defRPr kumimoji="1" sz="2500" b="1" baseline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kern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kumimoji="1" lang="ja-JP" altLang="en-US" sz="2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、</a:t>
            </a:r>
            <a:r>
              <a:rPr kumimoji="1" lang="ja-JP" altLang="en-US" sz="2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ダイシン精機㈱との情報基盤化 事例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41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425"/>
            <a:ext cx="9144000" cy="51435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 txBox="1">
            <a:spLocks/>
          </p:cNvSpPr>
          <p:nvPr/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>
            <a:lvl1pPr eaLnBrk="1" hangingPunct="1">
              <a:defRPr kumimoji="1" sz="2500" b="1" baseline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ja-JP" altLang="en-US" ker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６、施設ポータルサイトの活用</a:t>
            </a:r>
            <a:endParaRPr lang="ja-JP" altLang="en-US" sz="20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68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425"/>
            <a:ext cx="9144000" cy="51435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6503" y="696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②設備配置の確認</a:t>
            </a:r>
          </a:p>
        </p:txBody>
      </p:sp>
    </p:spTree>
    <p:extLst>
      <p:ext uri="{BB962C8B-B14F-4D97-AF65-F5344CB8AC3E}">
        <p14:creationId xmlns:p14="http://schemas.microsoft.com/office/powerpoint/2010/main" val="314420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2" y="3503073"/>
            <a:ext cx="3438442" cy="2066723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" y="3503073"/>
            <a:ext cx="3438442" cy="206672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0" y="1239310"/>
            <a:ext cx="6876884" cy="2066723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8890807" y="263949"/>
            <a:ext cx="2798275" cy="1473200"/>
            <a:chOff x="3575725" y="4007556"/>
            <a:chExt cx="3731033" cy="196426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5"/>
            <a:srcRect l="62024" t="18558" b="11184"/>
            <a:stretch/>
          </p:blipFill>
          <p:spPr>
            <a:xfrm>
              <a:off x="4097865" y="4007557"/>
              <a:ext cx="3208893" cy="19360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/>
            <a:srcRect l="167" t="18558" r="93821" b="10160"/>
            <a:stretch/>
          </p:blipFill>
          <p:spPr>
            <a:xfrm>
              <a:off x="3589867" y="4007557"/>
              <a:ext cx="507998" cy="1964266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正方形/長方形 6"/>
            <p:cNvSpPr/>
            <p:nvPr/>
          </p:nvSpPr>
          <p:spPr>
            <a:xfrm>
              <a:off x="3575725" y="4007556"/>
              <a:ext cx="3731033" cy="19642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7049347" y="1476798"/>
            <a:ext cx="397934" cy="3979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8369035" y="1476798"/>
            <a:ext cx="397934" cy="3979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cxnSp>
        <p:nvCxnSpPr>
          <p:cNvPr id="12" name="直線コネクタ 11"/>
          <p:cNvCxnSpPr>
            <a:stCxn id="9" idx="3"/>
          </p:cNvCxnSpPr>
          <p:nvPr/>
        </p:nvCxnSpPr>
        <p:spPr>
          <a:xfrm flipV="1">
            <a:off x="7447281" y="985733"/>
            <a:ext cx="1443525" cy="6900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10" idx="0"/>
            <a:endCxn id="7" idx="1"/>
          </p:cNvCxnSpPr>
          <p:nvPr/>
        </p:nvCxnSpPr>
        <p:spPr>
          <a:xfrm flipV="1">
            <a:off x="8568002" y="1000551"/>
            <a:ext cx="322804" cy="47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角丸四角形 22"/>
          <p:cNvSpPr/>
          <p:nvPr/>
        </p:nvSpPr>
        <p:spPr>
          <a:xfrm>
            <a:off x="7872709" y="2791872"/>
            <a:ext cx="592667" cy="4258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8853113" y="3618868"/>
            <a:ext cx="592667" cy="4258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85880" y="5987849"/>
            <a:ext cx="7282308" cy="332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トランス１－１、トランス１－７の非稼働エネルギー</a:t>
            </a:r>
            <a:r>
              <a:rPr lang="en-US" altLang="ja-JP" sz="135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150kwh</a:t>
            </a:r>
            <a:r>
              <a:rPr lang="ja-JP" altLang="en-US" sz="135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相当に着眼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559" y="106464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③エネルギー使用状況の確認</a:t>
            </a:r>
            <a:endParaRPr lang="en-US" altLang="ja-JP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400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3" y="661556"/>
            <a:ext cx="4389675" cy="2717586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2114858" y="1098234"/>
            <a:ext cx="1160848" cy="523548"/>
          </a:xfrm>
          <a:prstGeom prst="wedgeRoundRectCallout">
            <a:avLst>
              <a:gd name="adj1" fmla="val 90174"/>
              <a:gd name="adj2" fmla="val 4475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VCT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ﾀﾞｲｶｽﾄ１号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立上時間短縮の検討</a:t>
            </a:r>
            <a:b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2349505" y="1676791"/>
            <a:ext cx="1160848" cy="523548"/>
          </a:xfrm>
          <a:prstGeom prst="wedgeRoundRectCallout">
            <a:avLst>
              <a:gd name="adj1" fmla="val 81780"/>
              <a:gd name="adj2" fmla="val 2926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VCT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ﾀﾞｲｶｽﾄ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号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立上時間短縮の検討</a:t>
            </a:r>
            <a:b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528082" y="1295683"/>
            <a:ext cx="1367775" cy="523548"/>
          </a:xfrm>
          <a:prstGeom prst="wedgeRoundRectCallout">
            <a:avLst>
              <a:gd name="adj1" fmla="val 11741"/>
              <a:gd name="adj2" fmla="val 127322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③マッチング室空調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非生産時の空調停止検討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1898245" y="2788652"/>
            <a:ext cx="1080909" cy="523548"/>
          </a:xfrm>
          <a:prstGeom prst="wedgeRoundRectCallout">
            <a:avLst>
              <a:gd name="adj1" fmla="val -1712"/>
              <a:gd name="adj2" fmla="val -108458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④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CR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既存加工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待機電力停止検討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25" dirty="0" err="1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2674" y="649622"/>
            <a:ext cx="23006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本工場１Ｆ　休日電力</a:t>
            </a:r>
            <a:endParaRPr lang="en-US" altLang="ja-JP" sz="13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8/23(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日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)7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：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00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～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8/24(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月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)6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：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00</a:t>
            </a:r>
            <a:endParaRPr lang="ja-JP" altLang="en-US" sz="13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 l="33842" t="22790" r="20155" b="18272"/>
          <a:stretch/>
        </p:blipFill>
        <p:spPr>
          <a:xfrm>
            <a:off x="4582008" y="792884"/>
            <a:ext cx="4329343" cy="586878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309485" y="5375275"/>
            <a:ext cx="685800" cy="894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①②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6412091" y="850653"/>
            <a:ext cx="728542" cy="623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③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7309485" y="1631146"/>
            <a:ext cx="615488" cy="9359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3" name="角丸四角形吹き出し 12"/>
          <p:cNvSpPr/>
          <p:nvPr/>
        </p:nvSpPr>
        <p:spPr>
          <a:xfrm>
            <a:off x="49323" y="1919388"/>
            <a:ext cx="969995" cy="523548"/>
          </a:xfrm>
          <a:prstGeom prst="wedgeRoundRectCallout">
            <a:avLst>
              <a:gd name="adj1" fmla="val 58124"/>
              <a:gd name="adj2" fmla="val 92348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⑤部品検査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不要時停止検討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25" dirty="0" err="1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995286" y="1354576"/>
            <a:ext cx="348269" cy="16483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7274329" y="4865530"/>
            <a:ext cx="685800" cy="4116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⑥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" y="3751332"/>
            <a:ext cx="4437269" cy="3051655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138069" y="3511148"/>
            <a:ext cx="23006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空圧機　１Ｗ電力（号機毎）</a:t>
            </a:r>
            <a:endParaRPr lang="en-US" altLang="ja-JP" sz="13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8/17(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月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)7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：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00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～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8/25(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火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)6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：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00</a:t>
            </a:r>
            <a:endParaRPr lang="ja-JP" altLang="en-US" sz="13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17906" y="4865529"/>
            <a:ext cx="1350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500kW</a:t>
            </a:r>
            <a:r>
              <a:rPr lang="ja-JP" altLang="en-US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ﾀｰﾎﾞ</a:t>
            </a:r>
            <a:r>
              <a:rPr lang="en-US" altLang="ja-JP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2</a:t>
            </a:r>
            <a:r>
              <a:rPr lang="ja-JP" altLang="en-US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台ﾍﾞｰｽ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84765" y="5153142"/>
            <a:ext cx="10711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休日</a:t>
            </a:r>
            <a:endParaRPr lang="en-US" altLang="ja-JP" sz="10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r>
              <a:rPr lang="en-US" altLang="ja-JP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230kW1</a:t>
            </a:r>
            <a:r>
              <a:rPr lang="ja-JP" altLang="en-US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台ﾍﾞｰｽ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0" y="4296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③非稼働</a:t>
            </a:r>
            <a:r>
              <a:rPr lang="en-US" altLang="ja-JP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/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稼働の確認</a:t>
            </a:r>
          </a:p>
        </p:txBody>
      </p:sp>
      <p:sp>
        <p:nvSpPr>
          <p:cNvPr id="17" name="動作設定ボタン: 戻る 16">
            <a:hlinkClick r:id="rId5" action="ppaction://hlinksldjump" highlightClick="1"/>
          </p:cNvPr>
          <p:cNvSpPr/>
          <p:nvPr/>
        </p:nvSpPr>
        <p:spPr>
          <a:xfrm>
            <a:off x="8343554" y="169430"/>
            <a:ext cx="567796" cy="374072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25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７、省エネ改善ネタ出しと見える化の進め方</a:t>
            </a: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案</a:t>
            </a:r>
            <a:r>
              <a:rPr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42818" y="706891"/>
            <a:ext cx="891424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進め方を共有しながら、改善の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実行と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改善計画の立案を支援して現場改善の加速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1028144"/>
            <a:ext cx="8679891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現場改善の実行と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見える化でネタ出し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を加速させる ⇒ 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現状より、信頼性を確保し安く・効率的に</a:t>
            </a:r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94156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84154"/>
              </p:ext>
            </p:extLst>
          </p:nvPr>
        </p:nvGraphicFramePr>
        <p:xfrm>
          <a:off x="229757" y="1548754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施設ポータルサイトの活用検討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2565133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3517433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3041139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719385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4455124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5355086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962866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保全計画の立案と共有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5404124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見える化共有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2520403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886787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776549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933304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684988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2513164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944984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934913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917652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742733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782874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省エネ改善計画・保全計画の見える化共有</a:t>
            </a: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2526893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920576"/>
            <a:ext cx="137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広美１・２の現場調査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68832" y="2766324"/>
            <a:ext cx="80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800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次回予定</a:t>
            </a:r>
            <a:r>
              <a:rPr lang="en-US" altLang="ja-JP" sz="800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971110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2500620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2500620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4479575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目的に沿った検討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968222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930536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95401" y="1403068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１、工場ファシリティーマネージメントの深化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8875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lang="ja-JP" altLang="en-US" sz="15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全体の信頼性・効率性を向上するため、</a:t>
            </a:r>
            <a:r>
              <a:rPr kumimoji="1" lang="en-US" altLang="ja-JP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最小化のための</a:t>
            </a:r>
            <a:r>
              <a:rPr lang="ja-JP" altLang="en-US" sz="15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戦略的な投資を判断する</a:t>
            </a:r>
            <a:r>
              <a:rPr lang="ja-JP" altLang="en-US" sz="1500" b="1" noProof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仕組みが必要</a:t>
            </a:r>
            <a:endParaRPr kumimoji="1" lang="ja-JP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更新・保全と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省エネを絡めた投資判断ができる仕組みを強化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26691" y="4206482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95400" y="1057595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ランニングコスト低減の方策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15925" y="1403068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15924" y="1057595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工場運用の悩み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383784" y="3257659"/>
            <a:ext cx="3932155" cy="3299537"/>
            <a:chOff x="-6199803" y="4604159"/>
            <a:chExt cx="3932155" cy="3299537"/>
          </a:xfrm>
        </p:grpSpPr>
        <p:sp>
          <p:nvSpPr>
            <p:cNvPr id="100" name="正方形/長方形 99"/>
            <p:cNvSpPr/>
            <p:nvPr/>
          </p:nvSpPr>
          <p:spPr>
            <a:xfrm>
              <a:off x="-6159286" y="5542374"/>
              <a:ext cx="3891638" cy="2361322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-6161543" y="4604159"/>
              <a:ext cx="3891638" cy="328679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フリーフォーム 101"/>
            <p:cNvSpPr/>
            <p:nvPr/>
          </p:nvSpPr>
          <p:spPr>
            <a:xfrm>
              <a:off x="-4944589" y="4882717"/>
              <a:ext cx="1885950" cy="659657"/>
            </a:xfrm>
            <a:custGeom>
              <a:avLst/>
              <a:gdLst>
                <a:gd name="connsiteX0" fmla="*/ 0 w 1885950"/>
                <a:gd name="connsiteY0" fmla="*/ 762000 h 781050"/>
                <a:gd name="connsiteX1" fmla="*/ 295275 w 1885950"/>
                <a:gd name="connsiteY1" fmla="*/ 371475 h 781050"/>
                <a:gd name="connsiteX2" fmla="*/ 866775 w 1885950"/>
                <a:gd name="connsiteY2" fmla="*/ 0 h 781050"/>
                <a:gd name="connsiteX3" fmla="*/ 1114425 w 1885950"/>
                <a:gd name="connsiteY3" fmla="*/ 304800 h 781050"/>
                <a:gd name="connsiteX4" fmla="*/ 1543050 w 1885950"/>
                <a:gd name="connsiteY4" fmla="*/ 428625 h 781050"/>
                <a:gd name="connsiteX5" fmla="*/ 1885950 w 1885950"/>
                <a:gd name="connsiteY5" fmla="*/ 781050 h 781050"/>
                <a:gd name="connsiteX6" fmla="*/ 0 w 1885950"/>
                <a:gd name="connsiteY6" fmla="*/ 762000 h 781050"/>
                <a:gd name="connsiteX0" fmla="*/ 0 w 1885950"/>
                <a:gd name="connsiteY0" fmla="*/ 762000 h 773430"/>
                <a:gd name="connsiteX1" fmla="*/ 295275 w 1885950"/>
                <a:gd name="connsiteY1" fmla="*/ 371475 h 773430"/>
                <a:gd name="connsiteX2" fmla="*/ 866775 w 1885950"/>
                <a:gd name="connsiteY2" fmla="*/ 0 h 773430"/>
                <a:gd name="connsiteX3" fmla="*/ 1114425 w 1885950"/>
                <a:gd name="connsiteY3" fmla="*/ 304800 h 773430"/>
                <a:gd name="connsiteX4" fmla="*/ 1543050 w 1885950"/>
                <a:gd name="connsiteY4" fmla="*/ 428625 h 773430"/>
                <a:gd name="connsiteX5" fmla="*/ 1885950 w 1885950"/>
                <a:gd name="connsiteY5" fmla="*/ 773430 h 773430"/>
                <a:gd name="connsiteX6" fmla="*/ 0 w 1885950"/>
                <a:gd name="connsiteY6" fmla="*/ 762000 h 773430"/>
                <a:gd name="connsiteX0" fmla="*/ 0 w 1885950"/>
                <a:gd name="connsiteY0" fmla="*/ 762000 h 762000"/>
                <a:gd name="connsiteX1" fmla="*/ 295275 w 1885950"/>
                <a:gd name="connsiteY1" fmla="*/ 371475 h 762000"/>
                <a:gd name="connsiteX2" fmla="*/ 866775 w 1885950"/>
                <a:gd name="connsiteY2" fmla="*/ 0 h 762000"/>
                <a:gd name="connsiteX3" fmla="*/ 1114425 w 1885950"/>
                <a:gd name="connsiteY3" fmla="*/ 304800 h 762000"/>
                <a:gd name="connsiteX4" fmla="*/ 1543050 w 1885950"/>
                <a:gd name="connsiteY4" fmla="*/ 428625 h 762000"/>
                <a:gd name="connsiteX5" fmla="*/ 1885950 w 1885950"/>
                <a:gd name="connsiteY5" fmla="*/ 758190 h 762000"/>
                <a:gd name="connsiteX6" fmla="*/ 0 w 1885950"/>
                <a:gd name="connsiteY6" fmla="*/ 762000 h 762000"/>
                <a:gd name="connsiteX0" fmla="*/ 0 w 1885950"/>
                <a:gd name="connsiteY0" fmla="*/ 762000 h 765810"/>
                <a:gd name="connsiteX1" fmla="*/ 295275 w 1885950"/>
                <a:gd name="connsiteY1" fmla="*/ 371475 h 765810"/>
                <a:gd name="connsiteX2" fmla="*/ 866775 w 1885950"/>
                <a:gd name="connsiteY2" fmla="*/ 0 h 765810"/>
                <a:gd name="connsiteX3" fmla="*/ 1114425 w 1885950"/>
                <a:gd name="connsiteY3" fmla="*/ 304800 h 765810"/>
                <a:gd name="connsiteX4" fmla="*/ 1543050 w 1885950"/>
                <a:gd name="connsiteY4" fmla="*/ 428625 h 765810"/>
                <a:gd name="connsiteX5" fmla="*/ 1885950 w 1885950"/>
                <a:gd name="connsiteY5" fmla="*/ 765810 h 765810"/>
                <a:gd name="connsiteX6" fmla="*/ 0 w 1885950"/>
                <a:gd name="connsiteY6" fmla="*/ 762000 h 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5950" h="765810">
                  <a:moveTo>
                    <a:pt x="0" y="762000"/>
                  </a:moveTo>
                  <a:lnTo>
                    <a:pt x="295275" y="371475"/>
                  </a:lnTo>
                  <a:lnTo>
                    <a:pt x="866775" y="0"/>
                  </a:lnTo>
                  <a:lnTo>
                    <a:pt x="1114425" y="304800"/>
                  </a:lnTo>
                  <a:lnTo>
                    <a:pt x="1543050" y="428625"/>
                  </a:lnTo>
                  <a:lnTo>
                    <a:pt x="1885950" y="76581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24000" bIns="108000" rtlCol="0" anchor="ctr"/>
            <a:lstStyle/>
            <a:p>
              <a:pPr algn="ctr"/>
              <a:r>
                <a:rPr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建設</a:t>
              </a:r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費</a:t>
              </a:r>
              <a:endParaRPr kumimoji="1" lang="en-US" altLang="ja-JP" sz="14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償却費</a:t>
              </a:r>
              <a:r>
                <a:rPr lang="en-US" altLang="ja-JP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  <a:endParaRPr kumimoji="1" lang="ja-JP" altLang="en-US" sz="14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03" name="フリーフォーム 102"/>
            <p:cNvSpPr/>
            <p:nvPr/>
          </p:nvSpPr>
          <p:spPr>
            <a:xfrm>
              <a:off x="-5346544" y="5574760"/>
              <a:ext cx="1219200" cy="1315803"/>
            </a:xfrm>
            <a:custGeom>
              <a:avLst/>
              <a:gdLst>
                <a:gd name="connsiteX0" fmla="*/ 381000 w 1219200"/>
                <a:gd name="connsiteY0" fmla="*/ 0 h 1524000"/>
                <a:gd name="connsiteX1" fmla="*/ 1219200 w 1219200"/>
                <a:gd name="connsiteY1" fmla="*/ 0 h 1524000"/>
                <a:gd name="connsiteX2" fmla="*/ 1028700 w 1219200"/>
                <a:gd name="connsiteY2" fmla="*/ 1173480 h 1524000"/>
                <a:gd name="connsiteX3" fmla="*/ 220980 w 1219200"/>
                <a:gd name="connsiteY3" fmla="*/ 1524000 h 1524000"/>
                <a:gd name="connsiteX4" fmla="*/ 0 w 1219200"/>
                <a:gd name="connsiteY4" fmla="*/ 655320 h 1524000"/>
                <a:gd name="connsiteX5" fmla="*/ 381000 w 1219200"/>
                <a:gd name="connsiteY5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" h="1524000">
                  <a:moveTo>
                    <a:pt x="381000" y="0"/>
                  </a:moveTo>
                  <a:lnTo>
                    <a:pt x="1219200" y="0"/>
                  </a:lnTo>
                  <a:lnTo>
                    <a:pt x="1028700" y="1173480"/>
                  </a:lnTo>
                  <a:lnTo>
                    <a:pt x="220980" y="1524000"/>
                  </a:lnTo>
                  <a:lnTo>
                    <a:pt x="0" y="65532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99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エネルギ費</a:t>
              </a:r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-4287364" y="5574760"/>
              <a:ext cx="1470660" cy="1203960"/>
            </a:xfrm>
            <a:custGeom>
              <a:avLst/>
              <a:gdLst>
                <a:gd name="connsiteX0" fmla="*/ 182880 w 1463040"/>
                <a:gd name="connsiteY0" fmla="*/ 0 h 1394460"/>
                <a:gd name="connsiteX1" fmla="*/ 1249680 w 1463040"/>
                <a:gd name="connsiteY1" fmla="*/ 0 h 1394460"/>
                <a:gd name="connsiteX2" fmla="*/ 1463040 w 1463040"/>
                <a:gd name="connsiteY2" fmla="*/ 129540 h 1394460"/>
                <a:gd name="connsiteX3" fmla="*/ 1424940 w 1463040"/>
                <a:gd name="connsiteY3" fmla="*/ 754380 h 1394460"/>
                <a:gd name="connsiteX4" fmla="*/ 1287780 w 1463040"/>
                <a:gd name="connsiteY4" fmla="*/ 1394460 h 1394460"/>
                <a:gd name="connsiteX5" fmla="*/ 0 w 1463040"/>
                <a:gd name="connsiteY5" fmla="*/ 1165860 h 1394460"/>
                <a:gd name="connsiteX6" fmla="*/ 182880 w 1463040"/>
                <a:gd name="connsiteY6" fmla="*/ 0 h 1394460"/>
                <a:gd name="connsiteX0" fmla="*/ 198120 w 1478280"/>
                <a:gd name="connsiteY0" fmla="*/ 0 h 1394460"/>
                <a:gd name="connsiteX1" fmla="*/ 1264920 w 1478280"/>
                <a:gd name="connsiteY1" fmla="*/ 0 h 1394460"/>
                <a:gd name="connsiteX2" fmla="*/ 1478280 w 1478280"/>
                <a:gd name="connsiteY2" fmla="*/ 129540 h 1394460"/>
                <a:gd name="connsiteX3" fmla="*/ 1440180 w 1478280"/>
                <a:gd name="connsiteY3" fmla="*/ 754380 h 1394460"/>
                <a:gd name="connsiteX4" fmla="*/ 1303020 w 1478280"/>
                <a:gd name="connsiteY4" fmla="*/ 1394460 h 1394460"/>
                <a:gd name="connsiteX5" fmla="*/ 0 w 1478280"/>
                <a:gd name="connsiteY5" fmla="*/ 1165861 h 1394460"/>
                <a:gd name="connsiteX6" fmla="*/ 198120 w 1478280"/>
                <a:gd name="connsiteY6" fmla="*/ 0 h 1394460"/>
                <a:gd name="connsiteX0" fmla="*/ 190500 w 1470660"/>
                <a:gd name="connsiteY0" fmla="*/ 0 h 1394460"/>
                <a:gd name="connsiteX1" fmla="*/ 1257300 w 1470660"/>
                <a:gd name="connsiteY1" fmla="*/ 0 h 1394460"/>
                <a:gd name="connsiteX2" fmla="*/ 1470660 w 1470660"/>
                <a:gd name="connsiteY2" fmla="*/ 129540 h 1394460"/>
                <a:gd name="connsiteX3" fmla="*/ 1432560 w 1470660"/>
                <a:gd name="connsiteY3" fmla="*/ 754380 h 1394460"/>
                <a:gd name="connsiteX4" fmla="*/ 1295400 w 1470660"/>
                <a:gd name="connsiteY4" fmla="*/ 1394460 h 1394460"/>
                <a:gd name="connsiteX5" fmla="*/ 0 w 1470660"/>
                <a:gd name="connsiteY5" fmla="*/ 1165861 h 1394460"/>
                <a:gd name="connsiteX6" fmla="*/ 190500 w 1470660"/>
                <a:gd name="connsiteY6" fmla="*/ 0 h 139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660" h="1394460">
                  <a:moveTo>
                    <a:pt x="190500" y="0"/>
                  </a:moveTo>
                  <a:lnTo>
                    <a:pt x="1257300" y="0"/>
                  </a:lnTo>
                  <a:lnTo>
                    <a:pt x="1470660" y="129540"/>
                  </a:lnTo>
                  <a:lnTo>
                    <a:pt x="1432560" y="754380"/>
                  </a:lnTo>
                  <a:lnTo>
                    <a:pt x="1295400" y="1394460"/>
                  </a:lnTo>
                  <a:lnTo>
                    <a:pt x="0" y="116586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修繕費</a:t>
              </a:r>
            </a:p>
          </p:txBody>
        </p:sp>
        <p:sp>
          <p:nvSpPr>
            <p:cNvPr id="105" name="フリーフォーム 104"/>
            <p:cNvSpPr/>
            <p:nvPr/>
          </p:nvSpPr>
          <p:spPr>
            <a:xfrm>
              <a:off x="-5117944" y="6603460"/>
              <a:ext cx="2118360" cy="1013460"/>
            </a:xfrm>
            <a:custGeom>
              <a:avLst/>
              <a:gdLst>
                <a:gd name="connsiteX0" fmla="*/ 0 w 2118360"/>
                <a:gd name="connsiteY0" fmla="*/ 312420 h 1013460"/>
                <a:gd name="connsiteX1" fmla="*/ 0 w 2118360"/>
                <a:gd name="connsiteY1" fmla="*/ 312420 h 1013460"/>
                <a:gd name="connsiteX2" fmla="*/ 830580 w 2118360"/>
                <a:gd name="connsiteY2" fmla="*/ 0 h 1013460"/>
                <a:gd name="connsiteX3" fmla="*/ 2118360 w 2118360"/>
                <a:gd name="connsiteY3" fmla="*/ 198120 h 1013460"/>
                <a:gd name="connsiteX4" fmla="*/ 1684020 w 2118360"/>
                <a:gd name="connsiteY4" fmla="*/ 769620 h 1013460"/>
                <a:gd name="connsiteX5" fmla="*/ 769620 w 2118360"/>
                <a:gd name="connsiteY5" fmla="*/ 1013460 h 1013460"/>
                <a:gd name="connsiteX6" fmla="*/ 243840 w 2118360"/>
                <a:gd name="connsiteY6" fmla="*/ 769620 h 1013460"/>
                <a:gd name="connsiteX7" fmla="*/ 0 w 2118360"/>
                <a:gd name="connsiteY7" fmla="*/ 31242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8360" h="1013460">
                  <a:moveTo>
                    <a:pt x="0" y="312420"/>
                  </a:moveTo>
                  <a:lnTo>
                    <a:pt x="0" y="312420"/>
                  </a:lnTo>
                  <a:lnTo>
                    <a:pt x="830580" y="0"/>
                  </a:lnTo>
                  <a:lnTo>
                    <a:pt x="2118360" y="198120"/>
                  </a:lnTo>
                  <a:lnTo>
                    <a:pt x="1684020" y="769620"/>
                  </a:lnTo>
                  <a:lnTo>
                    <a:pt x="769620" y="1013460"/>
                  </a:lnTo>
                  <a:lnTo>
                    <a:pt x="243840" y="769620"/>
                  </a:lnTo>
                  <a:lnTo>
                    <a:pt x="0" y="31242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保全費</a:t>
              </a: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5376" y="5519484"/>
              <a:ext cx="1205778" cy="2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水面下のコスト</a:t>
              </a:r>
              <a:endPara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9803" y="5238538"/>
              <a:ext cx="13452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b="1" noProof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見えているコスト</a:t>
              </a:r>
              <a:endParaRPr kumimoji="1" lang="ja-JP" alt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70" y="1755426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408156" y="1473059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62774" y="1850174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510120" y="2595412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79269" y="3034946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4" name="グループ化 13"/>
          <p:cNvGrpSpPr/>
          <p:nvPr/>
        </p:nvGrpSpPr>
        <p:grpSpPr>
          <a:xfrm>
            <a:off x="9395288" y="1667329"/>
            <a:ext cx="3855720" cy="1217695"/>
            <a:chOff x="9265921" y="1045445"/>
            <a:chExt cx="3855720" cy="1217695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9325179" y="1118970"/>
              <a:ext cx="3738767" cy="1071746"/>
              <a:chOff x="9325179" y="1118970"/>
              <a:chExt cx="3738767" cy="1071746"/>
            </a:xfrm>
          </p:grpSpPr>
          <p:sp>
            <p:nvSpPr>
              <p:cNvPr id="35" name="テキスト ボックス 34"/>
              <p:cNvSpPr txBox="1"/>
              <p:nvPr/>
            </p:nvSpPr>
            <p:spPr>
              <a:xfrm>
                <a:off x="9325179" y="1126651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原材料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9325179" y="1737568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製品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0091587" y="1127119"/>
                <a:ext cx="500281" cy="1062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108000" rIns="0" rtlCol="0" anchor="ctr">
                <a:noAutofit/>
              </a:bodyPr>
              <a:lstStyle/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生産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生産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工程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flipH="1">
                <a:off x="10638998" y="1128402"/>
                <a:ext cx="665004" cy="461919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エネルギ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11366216" y="1118970"/>
                <a:ext cx="1011666" cy="461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ユーティリティ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0680151" y="1821827"/>
                <a:ext cx="686065" cy="368889"/>
              </a:xfrm>
              <a:prstGeom prst="homePlate">
                <a:avLst/>
              </a:prstGeom>
              <a:solidFill>
                <a:srgbClr val="CC6600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排水 ゴミ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11366216" y="1801849"/>
                <a:ext cx="1011665" cy="368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処理設備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11040307" y="1497829"/>
                <a:ext cx="788980" cy="341241"/>
              </a:xfrm>
              <a:prstGeom prst="roundRect">
                <a:avLst>
                  <a:gd name="adj" fmla="val 3625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lIns="0" rIns="0" bIns="0" rtlCol="0" anchor="ctr">
                <a:noAutofit/>
              </a:bodyPr>
              <a:lstStyle/>
              <a:p>
                <a:pPr algn="ctr">
                  <a:lnSpc>
                    <a:spcPts val="1100"/>
                  </a:lnSpc>
                </a:pPr>
                <a:r>
                  <a:rPr lang="ja-JP" altLang="en-US" sz="105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熱水回収</a:t>
                </a:r>
                <a:endParaRPr lang="en-US" altLang="ja-JP" sz="105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100"/>
                  </a:lnSpc>
                </a:pPr>
                <a:r>
                  <a:rPr lang="ja-JP" altLang="en-US" sz="105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リサイクル</a:t>
                </a:r>
                <a:endParaRPr lang="en-US" altLang="ja-JP" sz="105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 flipH="1">
                <a:off x="12440096" y="1131951"/>
                <a:ext cx="623850" cy="461919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電気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ガス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水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12440096" y="1801848"/>
                <a:ext cx="623850" cy="368889"/>
              </a:xfrm>
              <a:prstGeom prst="homePlate">
                <a:avLst/>
              </a:prstGeom>
              <a:solidFill>
                <a:srgbClr val="F9DB7F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排水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廃棄物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8" name="曲折矢印 7"/>
              <p:cNvSpPr/>
              <p:nvPr/>
            </p:nvSpPr>
            <p:spPr>
              <a:xfrm>
                <a:off x="9787896" y="1200331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曲折矢印 49"/>
              <p:cNvSpPr/>
              <p:nvPr/>
            </p:nvSpPr>
            <p:spPr>
              <a:xfrm flipH="1" flipV="1">
                <a:off x="9758274" y="1852067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265921" y="1045445"/>
              <a:ext cx="3855720" cy="1217695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4755055" y="1472119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49661" y="3019025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会社によって異なる</a:t>
            </a: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2001415" y="2128661"/>
            <a:ext cx="696807" cy="341241"/>
          </a:xfrm>
          <a:prstGeom prst="roundRect">
            <a:avLst>
              <a:gd name="adj" fmla="val 36257"/>
            </a:avLst>
          </a:prstGeom>
          <a:solidFill>
            <a:srgbClr val="0099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100"/>
              </a:lnSpc>
            </a:pPr>
            <a:r>
              <a:rPr lang="ja-JP" altLang="en-US" sz="1050" kern="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環境影響</a:t>
            </a:r>
            <a:endParaRPr lang="en-US" altLang="ja-JP" sz="1050" kern="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53" y="1756843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202599" y="1751215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09122"/>
              </p:ext>
            </p:extLst>
          </p:nvPr>
        </p:nvGraphicFramePr>
        <p:xfrm>
          <a:off x="4886109" y="3577860"/>
          <a:ext cx="3848856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</a:t>
                      </a:r>
                      <a:r>
                        <a:rPr kumimoji="1" lang="ja-JP" altLang="en-US" sz="1400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保全費・エネルギー費の削減</a:t>
                      </a:r>
                      <a:endParaRPr kumimoji="1" lang="en-US" altLang="ja-JP" sz="1400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411603" y="433913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18452" y="3348240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３、省エネ改善計画の見える化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短中期での省エネ目途立て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15" name="動作設定ボタン: 進む/次へ 14">
            <a:hlinkClick r:id="rId5" action="ppaction://hlinksldjump" highlightClick="1"/>
          </p:cNvPr>
          <p:cNvSpPr/>
          <p:nvPr/>
        </p:nvSpPr>
        <p:spPr>
          <a:xfrm>
            <a:off x="8314327" y="1019187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２、保全計画の見える化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⇒</a:t>
            </a:r>
            <a:r>
              <a:rPr kumimoji="1" lang="ja-JP" altLang="en-US" sz="15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最適な方策を実施</a:t>
            </a: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設備寿命の見定めと保全コスト＋更新費の定量化 ⇒ 方策毎の</a:t>
            </a:r>
            <a:r>
              <a:rPr lang="en-US" altLang="ja-JP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383784" y="3257659"/>
            <a:ext cx="3932155" cy="3299537"/>
            <a:chOff x="-6199803" y="4604159"/>
            <a:chExt cx="3932155" cy="3299537"/>
          </a:xfrm>
        </p:grpSpPr>
        <p:sp>
          <p:nvSpPr>
            <p:cNvPr id="100" name="正方形/長方形 99"/>
            <p:cNvSpPr/>
            <p:nvPr/>
          </p:nvSpPr>
          <p:spPr>
            <a:xfrm>
              <a:off x="-6159286" y="5542374"/>
              <a:ext cx="3891638" cy="2361322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-6161543" y="4604159"/>
              <a:ext cx="3891638" cy="328679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102" name="フリーフォーム 101"/>
            <p:cNvSpPr/>
            <p:nvPr/>
          </p:nvSpPr>
          <p:spPr>
            <a:xfrm>
              <a:off x="-4944589" y="4882717"/>
              <a:ext cx="1885950" cy="659657"/>
            </a:xfrm>
            <a:custGeom>
              <a:avLst/>
              <a:gdLst>
                <a:gd name="connsiteX0" fmla="*/ 0 w 1885950"/>
                <a:gd name="connsiteY0" fmla="*/ 762000 h 781050"/>
                <a:gd name="connsiteX1" fmla="*/ 295275 w 1885950"/>
                <a:gd name="connsiteY1" fmla="*/ 371475 h 781050"/>
                <a:gd name="connsiteX2" fmla="*/ 866775 w 1885950"/>
                <a:gd name="connsiteY2" fmla="*/ 0 h 781050"/>
                <a:gd name="connsiteX3" fmla="*/ 1114425 w 1885950"/>
                <a:gd name="connsiteY3" fmla="*/ 304800 h 781050"/>
                <a:gd name="connsiteX4" fmla="*/ 1543050 w 1885950"/>
                <a:gd name="connsiteY4" fmla="*/ 428625 h 781050"/>
                <a:gd name="connsiteX5" fmla="*/ 1885950 w 1885950"/>
                <a:gd name="connsiteY5" fmla="*/ 781050 h 781050"/>
                <a:gd name="connsiteX6" fmla="*/ 0 w 1885950"/>
                <a:gd name="connsiteY6" fmla="*/ 762000 h 781050"/>
                <a:gd name="connsiteX0" fmla="*/ 0 w 1885950"/>
                <a:gd name="connsiteY0" fmla="*/ 762000 h 773430"/>
                <a:gd name="connsiteX1" fmla="*/ 295275 w 1885950"/>
                <a:gd name="connsiteY1" fmla="*/ 371475 h 773430"/>
                <a:gd name="connsiteX2" fmla="*/ 866775 w 1885950"/>
                <a:gd name="connsiteY2" fmla="*/ 0 h 773430"/>
                <a:gd name="connsiteX3" fmla="*/ 1114425 w 1885950"/>
                <a:gd name="connsiteY3" fmla="*/ 304800 h 773430"/>
                <a:gd name="connsiteX4" fmla="*/ 1543050 w 1885950"/>
                <a:gd name="connsiteY4" fmla="*/ 428625 h 773430"/>
                <a:gd name="connsiteX5" fmla="*/ 1885950 w 1885950"/>
                <a:gd name="connsiteY5" fmla="*/ 773430 h 773430"/>
                <a:gd name="connsiteX6" fmla="*/ 0 w 1885950"/>
                <a:gd name="connsiteY6" fmla="*/ 762000 h 773430"/>
                <a:gd name="connsiteX0" fmla="*/ 0 w 1885950"/>
                <a:gd name="connsiteY0" fmla="*/ 762000 h 762000"/>
                <a:gd name="connsiteX1" fmla="*/ 295275 w 1885950"/>
                <a:gd name="connsiteY1" fmla="*/ 371475 h 762000"/>
                <a:gd name="connsiteX2" fmla="*/ 866775 w 1885950"/>
                <a:gd name="connsiteY2" fmla="*/ 0 h 762000"/>
                <a:gd name="connsiteX3" fmla="*/ 1114425 w 1885950"/>
                <a:gd name="connsiteY3" fmla="*/ 304800 h 762000"/>
                <a:gd name="connsiteX4" fmla="*/ 1543050 w 1885950"/>
                <a:gd name="connsiteY4" fmla="*/ 428625 h 762000"/>
                <a:gd name="connsiteX5" fmla="*/ 1885950 w 1885950"/>
                <a:gd name="connsiteY5" fmla="*/ 758190 h 762000"/>
                <a:gd name="connsiteX6" fmla="*/ 0 w 1885950"/>
                <a:gd name="connsiteY6" fmla="*/ 762000 h 762000"/>
                <a:gd name="connsiteX0" fmla="*/ 0 w 1885950"/>
                <a:gd name="connsiteY0" fmla="*/ 762000 h 765810"/>
                <a:gd name="connsiteX1" fmla="*/ 295275 w 1885950"/>
                <a:gd name="connsiteY1" fmla="*/ 371475 h 765810"/>
                <a:gd name="connsiteX2" fmla="*/ 866775 w 1885950"/>
                <a:gd name="connsiteY2" fmla="*/ 0 h 765810"/>
                <a:gd name="connsiteX3" fmla="*/ 1114425 w 1885950"/>
                <a:gd name="connsiteY3" fmla="*/ 304800 h 765810"/>
                <a:gd name="connsiteX4" fmla="*/ 1543050 w 1885950"/>
                <a:gd name="connsiteY4" fmla="*/ 428625 h 765810"/>
                <a:gd name="connsiteX5" fmla="*/ 1885950 w 1885950"/>
                <a:gd name="connsiteY5" fmla="*/ 765810 h 765810"/>
                <a:gd name="connsiteX6" fmla="*/ 0 w 1885950"/>
                <a:gd name="connsiteY6" fmla="*/ 762000 h 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5950" h="765810">
                  <a:moveTo>
                    <a:pt x="0" y="762000"/>
                  </a:moveTo>
                  <a:lnTo>
                    <a:pt x="295275" y="371475"/>
                  </a:lnTo>
                  <a:lnTo>
                    <a:pt x="866775" y="0"/>
                  </a:lnTo>
                  <a:lnTo>
                    <a:pt x="1114425" y="304800"/>
                  </a:lnTo>
                  <a:lnTo>
                    <a:pt x="1543050" y="428625"/>
                  </a:lnTo>
                  <a:lnTo>
                    <a:pt x="1885950" y="76581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24000" bIns="10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建設費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償却費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)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フリーフォーム 102"/>
            <p:cNvSpPr/>
            <p:nvPr/>
          </p:nvSpPr>
          <p:spPr>
            <a:xfrm>
              <a:off x="-5346544" y="5574760"/>
              <a:ext cx="1219200" cy="1315803"/>
            </a:xfrm>
            <a:custGeom>
              <a:avLst/>
              <a:gdLst>
                <a:gd name="connsiteX0" fmla="*/ 381000 w 1219200"/>
                <a:gd name="connsiteY0" fmla="*/ 0 h 1524000"/>
                <a:gd name="connsiteX1" fmla="*/ 1219200 w 1219200"/>
                <a:gd name="connsiteY1" fmla="*/ 0 h 1524000"/>
                <a:gd name="connsiteX2" fmla="*/ 1028700 w 1219200"/>
                <a:gd name="connsiteY2" fmla="*/ 1173480 h 1524000"/>
                <a:gd name="connsiteX3" fmla="*/ 220980 w 1219200"/>
                <a:gd name="connsiteY3" fmla="*/ 1524000 h 1524000"/>
                <a:gd name="connsiteX4" fmla="*/ 0 w 1219200"/>
                <a:gd name="connsiteY4" fmla="*/ 655320 h 1524000"/>
                <a:gd name="connsiteX5" fmla="*/ 381000 w 1219200"/>
                <a:gd name="connsiteY5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" h="1524000">
                  <a:moveTo>
                    <a:pt x="381000" y="0"/>
                  </a:moveTo>
                  <a:lnTo>
                    <a:pt x="1219200" y="0"/>
                  </a:lnTo>
                  <a:lnTo>
                    <a:pt x="1028700" y="1173480"/>
                  </a:lnTo>
                  <a:lnTo>
                    <a:pt x="220980" y="1524000"/>
                  </a:lnTo>
                  <a:lnTo>
                    <a:pt x="0" y="65532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99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エネルギ費</a:t>
              </a:r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-4287364" y="5574760"/>
              <a:ext cx="1470660" cy="1203960"/>
            </a:xfrm>
            <a:custGeom>
              <a:avLst/>
              <a:gdLst>
                <a:gd name="connsiteX0" fmla="*/ 182880 w 1463040"/>
                <a:gd name="connsiteY0" fmla="*/ 0 h 1394460"/>
                <a:gd name="connsiteX1" fmla="*/ 1249680 w 1463040"/>
                <a:gd name="connsiteY1" fmla="*/ 0 h 1394460"/>
                <a:gd name="connsiteX2" fmla="*/ 1463040 w 1463040"/>
                <a:gd name="connsiteY2" fmla="*/ 129540 h 1394460"/>
                <a:gd name="connsiteX3" fmla="*/ 1424940 w 1463040"/>
                <a:gd name="connsiteY3" fmla="*/ 754380 h 1394460"/>
                <a:gd name="connsiteX4" fmla="*/ 1287780 w 1463040"/>
                <a:gd name="connsiteY4" fmla="*/ 1394460 h 1394460"/>
                <a:gd name="connsiteX5" fmla="*/ 0 w 1463040"/>
                <a:gd name="connsiteY5" fmla="*/ 1165860 h 1394460"/>
                <a:gd name="connsiteX6" fmla="*/ 182880 w 1463040"/>
                <a:gd name="connsiteY6" fmla="*/ 0 h 1394460"/>
                <a:gd name="connsiteX0" fmla="*/ 198120 w 1478280"/>
                <a:gd name="connsiteY0" fmla="*/ 0 h 1394460"/>
                <a:gd name="connsiteX1" fmla="*/ 1264920 w 1478280"/>
                <a:gd name="connsiteY1" fmla="*/ 0 h 1394460"/>
                <a:gd name="connsiteX2" fmla="*/ 1478280 w 1478280"/>
                <a:gd name="connsiteY2" fmla="*/ 129540 h 1394460"/>
                <a:gd name="connsiteX3" fmla="*/ 1440180 w 1478280"/>
                <a:gd name="connsiteY3" fmla="*/ 754380 h 1394460"/>
                <a:gd name="connsiteX4" fmla="*/ 1303020 w 1478280"/>
                <a:gd name="connsiteY4" fmla="*/ 1394460 h 1394460"/>
                <a:gd name="connsiteX5" fmla="*/ 0 w 1478280"/>
                <a:gd name="connsiteY5" fmla="*/ 1165861 h 1394460"/>
                <a:gd name="connsiteX6" fmla="*/ 198120 w 1478280"/>
                <a:gd name="connsiteY6" fmla="*/ 0 h 1394460"/>
                <a:gd name="connsiteX0" fmla="*/ 190500 w 1470660"/>
                <a:gd name="connsiteY0" fmla="*/ 0 h 1394460"/>
                <a:gd name="connsiteX1" fmla="*/ 1257300 w 1470660"/>
                <a:gd name="connsiteY1" fmla="*/ 0 h 1394460"/>
                <a:gd name="connsiteX2" fmla="*/ 1470660 w 1470660"/>
                <a:gd name="connsiteY2" fmla="*/ 129540 h 1394460"/>
                <a:gd name="connsiteX3" fmla="*/ 1432560 w 1470660"/>
                <a:gd name="connsiteY3" fmla="*/ 754380 h 1394460"/>
                <a:gd name="connsiteX4" fmla="*/ 1295400 w 1470660"/>
                <a:gd name="connsiteY4" fmla="*/ 1394460 h 1394460"/>
                <a:gd name="connsiteX5" fmla="*/ 0 w 1470660"/>
                <a:gd name="connsiteY5" fmla="*/ 1165861 h 1394460"/>
                <a:gd name="connsiteX6" fmla="*/ 190500 w 1470660"/>
                <a:gd name="connsiteY6" fmla="*/ 0 h 139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660" h="1394460">
                  <a:moveTo>
                    <a:pt x="190500" y="0"/>
                  </a:moveTo>
                  <a:lnTo>
                    <a:pt x="1257300" y="0"/>
                  </a:lnTo>
                  <a:lnTo>
                    <a:pt x="1470660" y="129540"/>
                  </a:lnTo>
                  <a:lnTo>
                    <a:pt x="1432560" y="754380"/>
                  </a:lnTo>
                  <a:lnTo>
                    <a:pt x="1295400" y="1394460"/>
                  </a:lnTo>
                  <a:lnTo>
                    <a:pt x="0" y="116586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修繕費</a:t>
              </a:r>
            </a:p>
          </p:txBody>
        </p:sp>
        <p:sp>
          <p:nvSpPr>
            <p:cNvPr id="105" name="フリーフォーム 104"/>
            <p:cNvSpPr/>
            <p:nvPr/>
          </p:nvSpPr>
          <p:spPr>
            <a:xfrm>
              <a:off x="-5117944" y="6603460"/>
              <a:ext cx="2118360" cy="1013460"/>
            </a:xfrm>
            <a:custGeom>
              <a:avLst/>
              <a:gdLst>
                <a:gd name="connsiteX0" fmla="*/ 0 w 2118360"/>
                <a:gd name="connsiteY0" fmla="*/ 312420 h 1013460"/>
                <a:gd name="connsiteX1" fmla="*/ 0 w 2118360"/>
                <a:gd name="connsiteY1" fmla="*/ 312420 h 1013460"/>
                <a:gd name="connsiteX2" fmla="*/ 830580 w 2118360"/>
                <a:gd name="connsiteY2" fmla="*/ 0 h 1013460"/>
                <a:gd name="connsiteX3" fmla="*/ 2118360 w 2118360"/>
                <a:gd name="connsiteY3" fmla="*/ 198120 h 1013460"/>
                <a:gd name="connsiteX4" fmla="*/ 1684020 w 2118360"/>
                <a:gd name="connsiteY4" fmla="*/ 769620 h 1013460"/>
                <a:gd name="connsiteX5" fmla="*/ 769620 w 2118360"/>
                <a:gd name="connsiteY5" fmla="*/ 1013460 h 1013460"/>
                <a:gd name="connsiteX6" fmla="*/ 243840 w 2118360"/>
                <a:gd name="connsiteY6" fmla="*/ 769620 h 1013460"/>
                <a:gd name="connsiteX7" fmla="*/ 0 w 2118360"/>
                <a:gd name="connsiteY7" fmla="*/ 31242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8360" h="1013460">
                  <a:moveTo>
                    <a:pt x="0" y="312420"/>
                  </a:moveTo>
                  <a:lnTo>
                    <a:pt x="0" y="312420"/>
                  </a:lnTo>
                  <a:lnTo>
                    <a:pt x="830580" y="0"/>
                  </a:lnTo>
                  <a:lnTo>
                    <a:pt x="2118360" y="198120"/>
                  </a:lnTo>
                  <a:lnTo>
                    <a:pt x="1684020" y="769620"/>
                  </a:lnTo>
                  <a:lnTo>
                    <a:pt x="769620" y="1013460"/>
                  </a:lnTo>
                  <a:lnTo>
                    <a:pt x="243840" y="769620"/>
                  </a:lnTo>
                  <a:lnTo>
                    <a:pt x="0" y="31242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保全費</a:t>
              </a: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5376" y="5519484"/>
              <a:ext cx="1205778" cy="2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水面下のコスト</a:t>
              </a: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9803" y="5238538"/>
              <a:ext cx="13452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見えているコスト</a:t>
              </a: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9395288" y="1667329"/>
            <a:ext cx="3855720" cy="1217695"/>
            <a:chOff x="9265921" y="1045445"/>
            <a:chExt cx="3855720" cy="1217695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9325179" y="1118970"/>
              <a:ext cx="3738767" cy="1071746"/>
              <a:chOff x="9325179" y="1118970"/>
              <a:chExt cx="3738767" cy="1071746"/>
            </a:xfrm>
          </p:grpSpPr>
          <p:sp>
            <p:nvSpPr>
              <p:cNvPr id="35" name="テキスト ボックス 34"/>
              <p:cNvSpPr txBox="1"/>
              <p:nvPr/>
            </p:nvSpPr>
            <p:spPr>
              <a:xfrm>
                <a:off x="9325179" y="1126651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原材料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9325179" y="1737568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製品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0091587" y="1127119"/>
                <a:ext cx="500281" cy="1062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108000" rIns="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生産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生産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工程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flipH="1">
                <a:off x="10638998" y="1128402"/>
                <a:ext cx="665004" cy="461919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エネルギ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11366216" y="1118970"/>
                <a:ext cx="1011666" cy="461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ユーティリティ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0680151" y="1821827"/>
                <a:ext cx="686065" cy="368889"/>
              </a:xfrm>
              <a:prstGeom prst="homePlate">
                <a:avLst/>
              </a:prstGeom>
              <a:solidFill>
                <a:srgbClr val="CC6600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排水 ゴミ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11366216" y="1801849"/>
                <a:ext cx="1011665" cy="368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処理設備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11040307" y="1497829"/>
                <a:ext cx="788980" cy="341241"/>
              </a:xfrm>
              <a:prstGeom prst="roundRect">
                <a:avLst>
                  <a:gd name="adj" fmla="val 3625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l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熱水回収</a:t>
                </a:r>
                <a:endParaRPr kumimoji="1" lang="en-US" altLang="ja-JP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リサイクル</a:t>
                </a:r>
                <a:endParaRPr kumimoji="1" lang="en-US" altLang="ja-JP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 flipH="1">
                <a:off x="12440096" y="1131951"/>
                <a:ext cx="623850" cy="461919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電気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ガス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水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12440096" y="1801848"/>
                <a:ext cx="623850" cy="368889"/>
              </a:xfrm>
              <a:prstGeom prst="homePlate">
                <a:avLst/>
              </a:prstGeom>
              <a:solidFill>
                <a:srgbClr val="F9DB7F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排水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廃棄物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" name="曲折矢印 7"/>
              <p:cNvSpPr/>
              <p:nvPr/>
            </p:nvSpPr>
            <p:spPr>
              <a:xfrm>
                <a:off x="9787896" y="1200331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endParaRPr>
              </a:p>
            </p:txBody>
          </p:sp>
          <p:sp>
            <p:nvSpPr>
              <p:cNvPr id="50" name="曲折矢印 49"/>
              <p:cNvSpPr/>
              <p:nvPr/>
            </p:nvSpPr>
            <p:spPr>
              <a:xfrm flipH="1" flipV="1">
                <a:off x="9758274" y="1852067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265921" y="1045445"/>
              <a:ext cx="3855720" cy="1217695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2001415" y="2128661"/>
            <a:ext cx="696807" cy="341241"/>
          </a:xfrm>
          <a:prstGeom prst="roundRect">
            <a:avLst>
              <a:gd name="adj" fmla="val 36257"/>
            </a:avLst>
          </a:prstGeom>
          <a:solidFill>
            <a:srgbClr val="0099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環境影響</a:t>
            </a:r>
            <a:endParaRPr kumimoji="1" lang="en-US" altLang="ja-JP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57215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策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8" name="テキスト ボックス 67"/>
          <p:cNvSpPr txBox="1"/>
          <p:nvPr/>
        </p:nvSpPr>
        <p:spPr>
          <a:xfrm>
            <a:off x="-3659698" y="684915"/>
            <a:ext cx="11485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2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▲</a:t>
            </a:r>
            <a:r>
              <a:rPr lang="en-US" altLang="ja-JP" sz="12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294,700</a:t>
            </a:r>
            <a:r>
              <a:rPr lang="ja-JP" altLang="en-US" sz="12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千円</a:t>
            </a:r>
            <a:endParaRPr lang="en-US" altLang="ja-JP" sz="1200" b="1" dirty="0">
              <a:solidFill>
                <a:prstClr val="black"/>
              </a:solidFill>
              <a:latin typeface="ＭＳ Ｐゴシック" panose="020B0600070205080204" pitchFamily="50" charset="-128"/>
              <a:ea typeface="ＭＳ Ｐゴシック" charset="-128"/>
            </a:endParaRPr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-6445610" y="361540"/>
            <a:ext cx="3329111" cy="31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57150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7145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2860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FS-</a:t>
            </a:r>
            <a:r>
              <a:rPr lang="ja-JP" altLang="en-US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ＤＥＣＳの優位性</a:t>
            </a:r>
            <a:r>
              <a:rPr lang="en-US" altLang="ja-JP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(</a:t>
            </a:r>
            <a:r>
              <a:rPr lang="ja-JP" altLang="en-US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高棚</a:t>
            </a:r>
            <a:r>
              <a:rPr lang="en-US" altLang="ja-JP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)</a:t>
            </a:r>
            <a:endParaRPr lang="ja-JP" altLang="en-US" sz="1600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73" name="Text Box 77"/>
          <p:cNvSpPr txBox="1">
            <a:spLocks noChangeArrowheads="1"/>
          </p:cNvSpPr>
          <p:nvPr/>
        </p:nvSpPr>
        <p:spPr bwMode="auto">
          <a:xfrm>
            <a:off x="-6016183" y="793588"/>
            <a:ext cx="3116263" cy="2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38125" indent="-2381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lnSpc>
                <a:spcPts val="1600"/>
              </a:lnSpc>
              <a:spcBef>
                <a:spcPct val="0"/>
              </a:spcBef>
              <a:buFontTx/>
              <a:buNone/>
            </a:pPr>
            <a:r>
              <a:rPr lang="ja-JP" altLang="en-US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Ｌ</a:t>
            </a:r>
            <a:r>
              <a:rPr lang="en-US" altLang="ja-JP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</a:t>
            </a:r>
            <a:r>
              <a:rPr lang="ja-JP" altLang="en-US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Ｃの比較（</a:t>
            </a:r>
            <a:r>
              <a:rPr lang="en-US" altLang="ja-JP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30</a:t>
            </a:r>
            <a:r>
              <a:rPr lang="ja-JP" altLang="en-US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年想定）</a:t>
            </a:r>
            <a:endParaRPr lang="en-US" altLang="ja-JP" sz="1400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-1792898" y="529788"/>
            <a:ext cx="1439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0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ﾒｰｶ　</a:t>
            </a:r>
            <a:r>
              <a:rPr lang="en-US" altLang="ja-JP" sz="10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LCC</a:t>
            </a:r>
            <a:r>
              <a:rPr lang="ja-JP" altLang="en-US" sz="10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　</a:t>
            </a:r>
            <a:r>
              <a:rPr lang="en-US" altLang="ja-JP" sz="10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471,400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-7125315" y="1498813"/>
            <a:ext cx="6771591" cy="4340225"/>
            <a:chOff x="-6769135" y="1118529"/>
            <a:chExt cx="6771591" cy="4340225"/>
          </a:xfrm>
        </p:grpSpPr>
        <p:graphicFrame>
          <p:nvGraphicFramePr>
            <p:cNvPr id="49" name="コンテンツ プレースホルダー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05551554"/>
                </p:ext>
              </p:extLst>
            </p:nvPr>
          </p:nvGraphicFramePr>
          <p:xfrm>
            <a:off x="-6603131" y="1118529"/>
            <a:ext cx="6605587" cy="434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8" name="ワークシート" r:id="rId3" imgW="4809965" imgH="3267203" progId="Excel.Sheet.8">
                    <p:embed/>
                  </p:oleObj>
                </mc:Choice>
                <mc:Fallback>
                  <p:oleObj name="ワークシート" r:id="rId3" imgW="4809965" imgH="3267203" progId="Excel.Sheet.8">
                    <p:embed/>
                    <p:pic>
                      <p:nvPicPr>
                        <p:cNvPr id="4" name="コンテンツ プレースホルダー 3"/>
                        <p:cNvPicPr>
                          <a:picLocks noGrp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6603131" y="1118529"/>
                          <a:ext cx="6605587" cy="4340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グループ化 51"/>
            <p:cNvGrpSpPr/>
            <p:nvPr/>
          </p:nvGrpSpPr>
          <p:grpSpPr>
            <a:xfrm>
              <a:off x="-6070066" y="4249972"/>
              <a:ext cx="3576377" cy="23840"/>
              <a:chOff x="680703" y="4664968"/>
              <a:chExt cx="3576377" cy="23840"/>
            </a:xfrm>
          </p:grpSpPr>
          <p:cxnSp>
            <p:nvCxnSpPr>
              <p:cNvPr id="56" name="直線コネクタ 55"/>
              <p:cNvCxnSpPr/>
              <p:nvPr/>
            </p:nvCxnSpPr>
            <p:spPr>
              <a:xfrm>
                <a:off x="4149080" y="4664968"/>
                <a:ext cx="108000" cy="8502"/>
              </a:xfrm>
              <a:prstGeom prst="line">
                <a:avLst/>
              </a:prstGeom>
              <a:noFill/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57" name="直線コネクタ 56"/>
              <p:cNvCxnSpPr/>
              <p:nvPr/>
            </p:nvCxnSpPr>
            <p:spPr>
              <a:xfrm flipV="1">
                <a:off x="680703" y="4664968"/>
                <a:ext cx="240525" cy="23840"/>
              </a:xfrm>
              <a:prstGeom prst="line">
                <a:avLst/>
              </a:prstGeom>
              <a:noFill/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</p:grpSp>
        <p:sp>
          <p:nvSpPr>
            <p:cNvPr id="60" name="正方形/長方形 59"/>
            <p:cNvSpPr/>
            <p:nvPr/>
          </p:nvSpPr>
          <p:spPr>
            <a:xfrm>
              <a:off x="-2602919" y="1564770"/>
              <a:ext cx="79200" cy="3423053"/>
            </a:xfrm>
            <a:prstGeom prst="rect">
              <a:avLst/>
            </a:prstGeom>
            <a:solidFill>
              <a:srgbClr val="3399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6053969" y="1564770"/>
              <a:ext cx="80010" cy="3423053"/>
            </a:xfrm>
            <a:prstGeom prst="rect">
              <a:avLst/>
            </a:prstGeom>
            <a:solidFill>
              <a:srgbClr val="3399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-5973959" y="2428365"/>
              <a:ext cx="72000" cy="2567875"/>
            </a:xfrm>
            <a:prstGeom prst="rect">
              <a:avLst/>
            </a:prstGeom>
            <a:solidFill>
              <a:srgbClr val="FF5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-812243" y="5171268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（年度）</a:t>
              </a:r>
              <a:endParaRPr lang="ja-JP" altLang="en-US" sz="8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-695086" y="1225636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（累計）</a:t>
              </a:r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-6500875" y="1212936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（千円）</a:t>
              </a: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-6767440" y="1395052"/>
              <a:ext cx="70292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220,000</a:t>
              </a:r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-6620694" y="4303510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5,000</a:t>
              </a:r>
            </a:p>
          </p:txBody>
        </p:sp>
        <p:sp>
          <p:nvSpPr>
            <p:cNvPr id="80" name="テキスト ボックス 79"/>
            <p:cNvSpPr txBox="1"/>
            <p:nvPr/>
          </p:nvSpPr>
          <p:spPr>
            <a:xfrm>
              <a:off x="-6769135" y="1991515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170,000</a:t>
              </a: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-6756202" y="2565793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120,000</a:t>
              </a: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-6692702" y="3145469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70,000</a:t>
              </a: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-6680002" y="3736971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20,000</a:t>
              </a:r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-6284851" y="4898624"/>
              <a:ext cx="3236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0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-6275422" y="4216064"/>
              <a:ext cx="5442774" cy="138689"/>
              <a:chOff x="672404" y="5819830"/>
              <a:chExt cx="5845352" cy="141266"/>
            </a:xfrm>
          </p:grpSpPr>
          <p:sp>
            <p:nvSpPr>
              <p:cNvPr id="88" name="フリーフォーム 87"/>
              <p:cNvSpPr/>
              <p:nvPr/>
            </p:nvSpPr>
            <p:spPr>
              <a:xfrm>
                <a:off x="672404" y="5856735"/>
                <a:ext cx="5765800" cy="104361"/>
              </a:xfrm>
              <a:custGeom>
                <a:avLst/>
                <a:gdLst>
                  <a:gd name="connsiteX0" fmla="*/ 0 w 5765800"/>
                  <a:gd name="connsiteY0" fmla="*/ 387358 h 749365"/>
                  <a:gd name="connsiteX1" fmla="*/ 711200 w 5765800"/>
                  <a:gd name="connsiteY1" fmla="*/ 8 h 749365"/>
                  <a:gd name="connsiteX2" fmla="*/ 1441450 w 5765800"/>
                  <a:gd name="connsiteY2" fmla="*/ 374658 h 749365"/>
                  <a:gd name="connsiteX3" fmla="*/ 2159000 w 5765800"/>
                  <a:gd name="connsiteY3" fmla="*/ 749308 h 749365"/>
                  <a:gd name="connsiteX4" fmla="*/ 2882900 w 5765800"/>
                  <a:gd name="connsiteY4" fmla="*/ 400058 h 749365"/>
                  <a:gd name="connsiteX5" fmla="*/ 3613150 w 5765800"/>
                  <a:gd name="connsiteY5" fmla="*/ 6358 h 749365"/>
                  <a:gd name="connsiteX6" fmla="*/ 4324350 w 5765800"/>
                  <a:gd name="connsiteY6" fmla="*/ 387358 h 749365"/>
                  <a:gd name="connsiteX7" fmla="*/ 5041900 w 5765800"/>
                  <a:gd name="connsiteY7" fmla="*/ 730258 h 749365"/>
                  <a:gd name="connsiteX8" fmla="*/ 5765800 w 5765800"/>
                  <a:gd name="connsiteY8" fmla="*/ 374658 h 7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65800" h="749365">
                    <a:moveTo>
                      <a:pt x="0" y="387358"/>
                    </a:moveTo>
                    <a:cubicBezTo>
                      <a:pt x="235479" y="194741"/>
                      <a:pt x="470958" y="2125"/>
                      <a:pt x="711200" y="8"/>
                    </a:cubicBezTo>
                    <a:cubicBezTo>
                      <a:pt x="951442" y="-2109"/>
                      <a:pt x="1441450" y="374658"/>
                      <a:pt x="1441450" y="374658"/>
                    </a:cubicBezTo>
                    <a:cubicBezTo>
                      <a:pt x="1682750" y="499541"/>
                      <a:pt x="1918758" y="745075"/>
                      <a:pt x="2159000" y="749308"/>
                    </a:cubicBezTo>
                    <a:cubicBezTo>
                      <a:pt x="2399242" y="753541"/>
                      <a:pt x="2640542" y="523883"/>
                      <a:pt x="2882900" y="400058"/>
                    </a:cubicBezTo>
                    <a:cubicBezTo>
                      <a:pt x="3125258" y="276233"/>
                      <a:pt x="3372908" y="8475"/>
                      <a:pt x="3613150" y="6358"/>
                    </a:cubicBezTo>
                    <a:cubicBezTo>
                      <a:pt x="3853392" y="4241"/>
                      <a:pt x="4086225" y="266708"/>
                      <a:pt x="4324350" y="387358"/>
                    </a:cubicBezTo>
                    <a:cubicBezTo>
                      <a:pt x="4562475" y="508008"/>
                      <a:pt x="4801658" y="732375"/>
                      <a:pt x="5041900" y="730258"/>
                    </a:cubicBezTo>
                    <a:cubicBezTo>
                      <a:pt x="5282142" y="728141"/>
                      <a:pt x="5654675" y="427575"/>
                      <a:pt x="5765800" y="374658"/>
                    </a:cubicBez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89" name="フリーフォーム 88"/>
              <p:cNvSpPr/>
              <p:nvPr/>
            </p:nvSpPr>
            <p:spPr>
              <a:xfrm>
                <a:off x="751956" y="5819830"/>
                <a:ext cx="5765800" cy="104360"/>
              </a:xfrm>
              <a:custGeom>
                <a:avLst/>
                <a:gdLst>
                  <a:gd name="connsiteX0" fmla="*/ 0 w 5765800"/>
                  <a:gd name="connsiteY0" fmla="*/ 387358 h 749365"/>
                  <a:gd name="connsiteX1" fmla="*/ 711200 w 5765800"/>
                  <a:gd name="connsiteY1" fmla="*/ 8 h 749365"/>
                  <a:gd name="connsiteX2" fmla="*/ 1441450 w 5765800"/>
                  <a:gd name="connsiteY2" fmla="*/ 374658 h 749365"/>
                  <a:gd name="connsiteX3" fmla="*/ 2159000 w 5765800"/>
                  <a:gd name="connsiteY3" fmla="*/ 749308 h 749365"/>
                  <a:gd name="connsiteX4" fmla="*/ 2882900 w 5765800"/>
                  <a:gd name="connsiteY4" fmla="*/ 400058 h 749365"/>
                  <a:gd name="connsiteX5" fmla="*/ 3613150 w 5765800"/>
                  <a:gd name="connsiteY5" fmla="*/ 6358 h 749365"/>
                  <a:gd name="connsiteX6" fmla="*/ 4324350 w 5765800"/>
                  <a:gd name="connsiteY6" fmla="*/ 387358 h 749365"/>
                  <a:gd name="connsiteX7" fmla="*/ 5041900 w 5765800"/>
                  <a:gd name="connsiteY7" fmla="*/ 730258 h 749365"/>
                  <a:gd name="connsiteX8" fmla="*/ 5765800 w 5765800"/>
                  <a:gd name="connsiteY8" fmla="*/ 374658 h 7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65800" h="749365">
                    <a:moveTo>
                      <a:pt x="0" y="387358"/>
                    </a:moveTo>
                    <a:cubicBezTo>
                      <a:pt x="235479" y="194741"/>
                      <a:pt x="470958" y="2125"/>
                      <a:pt x="711200" y="8"/>
                    </a:cubicBezTo>
                    <a:cubicBezTo>
                      <a:pt x="951442" y="-2109"/>
                      <a:pt x="1441450" y="374658"/>
                      <a:pt x="1441450" y="374658"/>
                    </a:cubicBezTo>
                    <a:cubicBezTo>
                      <a:pt x="1682750" y="499541"/>
                      <a:pt x="1918758" y="745075"/>
                      <a:pt x="2159000" y="749308"/>
                    </a:cubicBezTo>
                    <a:cubicBezTo>
                      <a:pt x="2399242" y="753541"/>
                      <a:pt x="2640542" y="523883"/>
                      <a:pt x="2882900" y="400058"/>
                    </a:cubicBezTo>
                    <a:cubicBezTo>
                      <a:pt x="3125258" y="276233"/>
                      <a:pt x="3372908" y="8475"/>
                      <a:pt x="3613150" y="6358"/>
                    </a:cubicBezTo>
                    <a:cubicBezTo>
                      <a:pt x="3853392" y="4241"/>
                      <a:pt x="4086225" y="266708"/>
                      <a:pt x="4324350" y="387358"/>
                    </a:cubicBezTo>
                    <a:cubicBezTo>
                      <a:pt x="4562475" y="508008"/>
                      <a:pt x="4801658" y="732375"/>
                      <a:pt x="5041900" y="730258"/>
                    </a:cubicBezTo>
                    <a:cubicBezTo>
                      <a:pt x="5282142" y="728141"/>
                      <a:pt x="5654675" y="427575"/>
                      <a:pt x="5765800" y="374658"/>
                    </a:cubicBez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graphicFrame>
        <p:nvGraphicFramePr>
          <p:cNvPr id="71" name="グラフ 70">
            <a:extLst>
              <a:ext uri="{FF2B5EF4-FFF2-40B4-BE49-F238E27FC236}">
                <a16:creationId xmlns:a16="http://schemas.microsoft.com/office/drawing/2014/main" id="{7ED93955-594A-4100-92DC-5BF0E0F0B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03032"/>
              </p:ext>
            </p:extLst>
          </p:nvPr>
        </p:nvGraphicFramePr>
        <p:xfrm>
          <a:off x="-6356837" y="58685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図 18">
            <a:extLst>
              <a:ext uri="{FF2B5EF4-FFF2-40B4-BE49-F238E27FC236}">
                <a16:creationId xmlns:a16="http://schemas.microsoft.com/office/drawing/2014/main" id="{2C2A815B-39F8-45DD-AC93-1CADDFA0A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044" y="-624234"/>
            <a:ext cx="3707372" cy="2224423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595D313-AE80-47E3-A97C-759E8B1B5455}"/>
              </a:ext>
            </a:extLst>
          </p:cNvPr>
          <p:cNvCxnSpPr>
            <a:cxnSpLocks/>
          </p:cNvCxnSpPr>
          <p:nvPr/>
        </p:nvCxnSpPr>
        <p:spPr>
          <a:xfrm>
            <a:off x="9728554" y="805798"/>
            <a:ext cx="3282950" cy="10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6621BC2-5FFC-41D2-B8FC-0E402C13C883}"/>
              </a:ext>
            </a:extLst>
          </p:cNvPr>
          <p:cNvCxnSpPr>
            <a:cxnSpLocks/>
          </p:cNvCxnSpPr>
          <p:nvPr/>
        </p:nvCxnSpPr>
        <p:spPr>
          <a:xfrm>
            <a:off x="9728554" y="70177"/>
            <a:ext cx="3289300" cy="3557"/>
          </a:xfrm>
          <a:prstGeom prst="line">
            <a:avLst/>
          </a:prstGeom>
          <a:ln w="2857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矢印: 下 21">
            <a:extLst>
              <a:ext uri="{FF2B5EF4-FFF2-40B4-BE49-F238E27FC236}">
                <a16:creationId xmlns:a16="http://schemas.microsoft.com/office/drawing/2014/main" id="{2BBD6F76-20BE-4405-80A5-456CE9BCEC66}"/>
              </a:ext>
            </a:extLst>
          </p:cNvPr>
          <p:cNvSpPr/>
          <p:nvPr/>
        </p:nvSpPr>
        <p:spPr>
          <a:xfrm>
            <a:off x="11201754" y="78070"/>
            <a:ext cx="394639" cy="225456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CC6600"/>
          </a:solidFill>
          <a:ln w="12700">
            <a:solidFill>
              <a:srgbClr val="9966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1F1DC71-081A-423C-BEFC-3E6DA29EA79F}"/>
              </a:ext>
            </a:extLst>
          </p:cNvPr>
          <p:cNvSpPr txBox="1"/>
          <p:nvPr/>
        </p:nvSpPr>
        <p:spPr>
          <a:xfrm>
            <a:off x="12020723" y="-250026"/>
            <a:ext cx="149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理想的管理レベル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52B46AA-8E44-4863-8E6C-E3899198F339}"/>
              </a:ext>
            </a:extLst>
          </p:cNvPr>
          <p:cNvSpPr txBox="1"/>
          <p:nvPr/>
        </p:nvSpPr>
        <p:spPr>
          <a:xfrm>
            <a:off x="12240413" y="559991"/>
            <a:ext cx="149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許容レベル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EC3588D8-EFF2-4A10-9245-72161EC02EFF}"/>
              </a:ext>
            </a:extLst>
          </p:cNvPr>
          <p:cNvSpPr txBox="1"/>
          <p:nvPr/>
        </p:nvSpPr>
        <p:spPr>
          <a:xfrm>
            <a:off x="10532492" y="237890"/>
            <a:ext cx="1675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>
                <a:ln>
                  <a:noFill/>
                </a:ln>
                <a:solidFill>
                  <a:srgbClr val="99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管理水準レベル見直し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9966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４、設備保全・省エネ改善の計画見える化の統合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ムダの無い投資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見える化統合による管理方法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2" y="116869"/>
            <a:ext cx="5566882" cy="3801773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1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021881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478809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234919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5</a:t>
            </a:r>
            <a:r>
              <a:rPr lang="ja-JP" altLang="en-US" dirty="0" err="1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工場</a:t>
            </a:r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を活用した改善策例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95748"/>
              </p:ext>
            </p:extLst>
          </p:nvPr>
        </p:nvGraphicFramePr>
        <p:xfrm>
          <a:off x="5767349" y="1826138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1998685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483570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487457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008450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2869784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26335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1880670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09684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354699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129473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801042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689204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371462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346097"/>
            <a:ext cx="1838510" cy="42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6501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568665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3904731"/>
            <a:ext cx="4158027" cy="35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②設備保全計画での見える化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4967589" y="4304841"/>
            <a:ext cx="1963160" cy="1037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" name="正方形/長方形 60"/>
          <p:cNvSpPr/>
          <p:nvPr/>
        </p:nvSpPr>
        <p:spPr>
          <a:xfrm>
            <a:off x="4588249" y="5429399"/>
            <a:ext cx="3869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③効率の逸脱監視への取組み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673" y="5593146"/>
            <a:ext cx="659517" cy="429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4" name="正方形/長方形 63"/>
          <p:cNvSpPr/>
          <p:nvPr/>
        </p:nvSpPr>
        <p:spPr>
          <a:xfrm>
            <a:off x="4647997" y="5800609"/>
            <a:ext cx="2657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見極め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298096" y="962761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en-US" altLang="ja-JP" sz="1800" b="1" i="0" u="none" strike="noStrike" kern="0" cap="none" spc="0" normalizeH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390485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619714" y="1599825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267374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既存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21" y="1382843"/>
            <a:ext cx="490578" cy="85851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935" y="4299300"/>
            <a:ext cx="694880" cy="1145479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656908" y="4565389"/>
            <a:ext cx="133450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・効率推移グラフ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・レポート提供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18933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208349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1050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381860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r="37843"/>
          <a:stretch/>
        </p:blipFill>
        <p:spPr>
          <a:xfrm>
            <a:off x="2405901" y="1311469"/>
            <a:ext cx="1973998" cy="9921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8" name="正方形/長方形 97"/>
          <p:cNvSpPr/>
          <p:nvPr/>
        </p:nvSpPr>
        <p:spPr>
          <a:xfrm>
            <a:off x="2699865" y="1088751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レポート報告</a:t>
            </a:r>
          </a:p>
        </p:txBody>
      </p:sp>
      <p:sp>
        <p:nvSpPr>
          <p:cNvPr id="99" name="正方形/長方形 98"/>
          <p:cNvSpPr/>
          <p:nvPr/>
        </p:nvSpPr>
        <p:spPr>
          <a:xfrm>
            <a:off x="422210" y="2462289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レポート内容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作成頻度：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③受電電力デマンド状況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⇒運用改善のポイントをレポートでお知らせ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レポートを基に省エネ</a:t>
            </a:r>
            <a:r>
              <a:rPr kumimoji="1" lang="en-US" altLang="ja-JP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PDCA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2347" y="5672093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省エネ改善ネタの着眼増・省エネ</a:t>
            </a:r>
            <a:r>
              <a:rPr lang="ja-JP" altLang="en-US" sz="16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状態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維持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53463" y="4611230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現場診断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診断頻度：都度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①供給・生産現場巡回 → 改善ネタ出し・仕様作成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②改善計画の立案 → 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058323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2910310"/>
            <a:ext cx="1614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055833"/>
            <a:ext cx="1561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404767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６、施設ポータルサイトの活用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施設ポータルサイトの活用により省エネ・保全を含んだ施設管理業務の効率化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予め容易してある施設専門分野の管理ツールを簡単導入・活用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5" y="1095149"/>
            <a:ext cx="5590476" cy="3847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70" y="1403541"/>
            <a:ext cx="3821719" cy="4161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1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10532518" y="5391770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10534330" y="4848698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10540946" y="4604808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7</a:t>
            </a:r>
            <a:r>
              <a:rPr lang="ja-JP" altLang="en-US" dirty="0" err="1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省エネ活用事例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765184"/>
              </p:ext>
            </p:extLst>
          </p:nvPr>
        </p:nvGraphicFramePr>
        <p:xfrm>
          <a:off x="10534330" y="4196027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9416437" y="4368574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13137357" y="3853459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10388569" y="3857346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10540947" y="4378339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9455066" y="5239673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9826357" y="230108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10178801" y="4250559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10574199" y="4466730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10861133" y="4724588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6" name="右矢印 65"/>
          <p:cNvSpPr/>
          <p:nvPr/>
        </p:nvSpPr>
        <p:spPr>
          <a:xfrm>
            <a:off x="10534330" y="5170931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11205135" y="5059093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11555160" y="5741351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12072471" y="5715986"/>
            <a:ext cx="1838510" cy="42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10186699" y="5020046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9826357" y="4938554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3449905"/>
            <a:ext cx="4158027" cy="35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②設備保全計画での見える化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11736" y="960530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情報共有方法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26" name="右矢印 25"/>
          <p:cNvSpPr/>
          <p:nvPr/>
        </p:nvSpPr>
        <p:spPr>
          <a:xfrm>
            <a:off x="-940096" y="750070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081" y="3086987"/>
            <a:ext cx="490578" cy="858510"/>
          </a:xfrm>
          <a:prstGeom prst="rect">
            <a:avLst/>
          </a:prstGeom>
        </p:spPr>
      </p:pic>
      <p:sp>
        <p:nvSpPr>
          <p:cNvPr id="91" name="正方形/長方形 90"/>
          <p:cNvSpPr/>
          <p:nvPr/>
        </p:nvSpPr>
        <p:spPr>
          <a:xfrm>
            <a:off x="10864387" y="4263226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9615043" y="2915241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11745727" y="4474926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13005948" y="4751749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5"/>
          <a:srcRect r="37843"/>
          <a:stretch/>
        </p:blipFill>
        <p:spPr>
          <a:xfrm>
            <a:off x="9847759" y="833971"/>
            <a:ext cx="1973998" cy="9921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8" name="正方形/長方形 97"/>
          <p:cNvSpPr/>
          <p:nvPr/>
        </p:nvSpPr>
        <p:spPr>
          <a:xfrm>
            <a:off x="573336" y="1749438"/>
            <a:ext cx="1275993" cy="678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遠隔ｼｽﾃﾑ保守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省ｴﾈ支援</a:t>
            </a:r>
            <a:endParaRPr lang="en-US" altLang="ja-JP" sz="1200" b="1" kern="0" dirty="0">
              <a:solidFill>
                <a:srgbClr val="DC003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設備異常支援</a:t>
            </a:r>
          </a:p>
        </p:txBody>
      </p:sp>
      <p:sp>
        <p:nvSpPr>
          <p:cNvPr id="99" name="正方形/長方形 98"/>
          <p:cNvSpPr/>
          <p:nvPr/>
        </p:nvSpPr>
        <p:spPr>
          <a:xfrm>
            <a:off x="-4214784" y="3099852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レポート内容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作成頻度：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③受電電力デマンド状況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⇒運用改善のポイントをレポートでお知らせ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レポートを基に省エネ</a:t>
            </a:r>
            <a:r>
              <a:rPr kumimoji="1" lang="en-US" altLang="ja-JP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PDCA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7741" y="5719881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必要な用途・端末のみ情報共有可</a:t>
            </a:r>
            <a:endParaRPr kumimoji="1" lang="en-US" altLang="ja-JP" sz="1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-4072409" y="5290100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現場診断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診断頻度：都度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①供給・生産現場巡回 → 改善ネタ出し・仕様作成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②改善計画の立案 → 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9375652" y="5428212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11119443" y="5280199"/>
            <a:ext cx="1614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11107903" y="5425722"/>
            <a:ext cx="1561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11411748" y="5774656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-4295747" y="751153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既存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12690" y="3099505"/>
            <a:ext cx="3543765" cy="2589291"/>
            <a:chOff x="955663" y="2737185"/>
            <a:chExt cx="3543765" cy="2589291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3135127" y="3099756"/>
              <a:ext cx="69795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ja-JP" altLang="en-US" sz="1050" b="1" dirty="0">
                  <a:solidFill>
                    <a:srgbClr val="004386">
                      <a:lumMod val="60000"/>
                      <a:lumOff val="40000"/>
                    </a:srgb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北・南工場</a:t>
              </a: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ja-JP" altLang="en-US" sz="1050" b="1" dirty="0">
                  <a:solidFill>
                    <a:srgbClr val="004386">
                      <a:lumMod val="60000"/>
                      <a:lumOff val="40000"/>
                    </a:srgb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熱・本工場</a:t>
              </a: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955663" y="5064880"/>
              <a:ext cx="132921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ja-JP" altLang="en-US" sz="1050" b="1" dirty="0">
                  <a:solidFill>
                    <a:srgbClr val="004386">
                      <a:lumMod val="60000"/>
                      <a:lumOff val="40000"/>
                    </a:srgb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特高変電所・空圧機</a:t>
              </a: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7" name="Image 13">
            <a:extLst>
              <a:ext uri="{FF2B5EF4-FFF2-40B4-BE49-F238E27FC236}">
                <a16:creationId xmlns:a16="http://schemas.microsoft.com/office/drawing/2014/main" id="{701B940D-7D6F-45AE-8278-69A05730CD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195774"/>
            <a:ext cx="324778" cy="568361"/>
          </a:xfrm>
          <a:prstGeom prst="rect">
            <a:avLst/>
          </a:prstGeom>
        </p:spPr>
      </p:pic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E2564984-F359-493B-92F8-8ECE58DA726F}"/>
              </a:ext>
            </a:extLst>
          </p:cNvPr>
          <p:cNvSpPr/>
          <p:nvPr/>
        </p:nvSpPr>
        <p:spPr>
          <a:xfrm>
            <a:off x="2092769" y="1030331"/>
            <a:ext cx="102960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ja-JP" altLang="en-US" sz="12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㈱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ﾌｧｼﾘﾃｨｰｽﾞ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0BA9101-13F5-4A9C-A0B7-2CC61529491D}"/>
              </a:ext>
            </a:extLst>
          </p:cNvPr>
          <p:cNvGrpSpPr/>
          <p:nvPr/>
        </p:nvGrpSpPr>
        <p:grpSpPr>
          <a:xfrm>
            <a:off x="1608984" y="1302512"/>
            <a:ext cx="1790402" cy="1973612"/>
            <a:chOff x="1275254" y="1149128"/>
            <a:chExt cx="1790402" cy="197361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E25A91AD-476D-490B-9B57-747695511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11541" y="1149128"/>
              <a:ext cx="354115" cy="343492"/>
            </a:xfrm>
            <a:prstGeom prst="rect">
              <a:avLst/>
            </a:prstGeom>
          </p:spPr>
        </p:pic>
        <p:pic>
          <p:nvPicPr>
            <p:cNvPr id="104" name="図 103">
              <a:extLst>
                <a:ext uri="{FF2B5EF4-FFF2-40B4-BE49-F238E27FC236}">
                  <a16:creationId xmlns:a16="http://schemas.microsoft.com/office/drawing/2014/main" id="{8DB088DD-97B1-4ED1-8A2D-F759FC6D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95113" y="1149128"/>
              <a:ext cx="354115" cy="343492"/>
            </a:xfrm>
            <a:prstGeom prst="rect">
              <a:avLst/>
            </a:prstGeom>
          </p:spPr>
        </p:pic>
        <p:pic>
          <p:nvPicPr>
            <p:cNvPr id="105" name="図 104">
              <a:extLst>
                <a:ext uri="{FF2B5EF4-FFF2-40B4-BE49-F238E27FC236}">
                  <a16:creationId xmlns:a16="http://schemas.microsoft.com/office/drawing/2014/main" id="{515F06FE-1414-4108-B4C6-0DC2AB5B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97770" y="1149128"/>
              <a:ext cx="354115" cy="343492"/>
            </a:xfrm>
            <a:prstGeom prst="rect">
              <a:avLst/>
            </a:prstGeom>
          </p:spPr>
        </p:pic>
        <p:pic>
          <p:nvPicPr>
            <p:cNvPr id="106" name="図 105">
              <a:extLst>
                <a:ext uri="{FF2B5EF4-FFF2-40B4-BE49-F238E27FC236}">
                  <a16:creationId xmlns:a16="http://schemas.microsoft.com/office/drawing/2014/main" id="{031AB172-A28C-4611-A955-386891F4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5254" y="1149128"/>
              <a:ext cx="354115" cy="343492"/>
            </a:xfrm>
            <a:prstGeom prst="rect">
              <a:avLst/>
            </a:prstGeom>
          </p:spPr>
        </p:pic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78253966-D70C-4F5F-8FFC-87BD928AE9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11" y="1476937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id="{93787452-8EFE-40EF-8C9D-460E9A765BF0}"/>
                </a:ext>
              </a:extLst>
            </p:cNvPr>
            <p:cNvCxnSpPr/>
            <p:nvPr/>
          </p:nvCxnSpPr>
          <p:spPr>
            <a:xfrm flipH="1">
              <a:off x="1963823" y="147426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コネクタ 109">
              <a:extLst>
                <a:ext uri="{FF2B5EF4-FFF2-40B4-BE49-F238E27FC236}">
                  <a16:creationId xmlns:a16="http://schemas.microsoft.com/office/drawing/2014/main" id="{3F65AFFC-7280-4BD6-AAD1-405FB1B52547}"/>
                </a:ext>
              </a:extLst>
            </p:cNvPr>
            <p:cNvCxnSpPr/>
            <p:nvPr/>
          </p:nvCxnSpPr>
          <p:spPr>
            <a:xfrm flipH="1">
              <a:off x="2451307" y="1468805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id="{66DFC1B5-3F94-4708-9582-3BAF748A908D}"/>
                </a:ext>
              </a:extLst>
            </p:cNvPr>
            <p:cNvCxnSpPr/>
            <p:nvPr/>
          </p:nvCxnSpPr>
          <p:spPr>
            <a:xfrm flipH="1">
              <a:off x="2883069" y="1475593"/>
              <a:ext cx="1978" cy="14165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id="{99803AB2-63E7-4639-B4C0-AB64054D00F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311" y="1613472"/>
              <a:ext cx="143472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id="{CB6F9747-7A0A-416A-9AE7-D99B1094ADD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588" y="1616476"/>
              <a:ext cx="0" cy="10740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コネクタ 113">
              <a:extLst>
                <a:ext uri="{FF2B5EF4-FFF2-40B4-BE49-F238E27FC236}">
                  <a16:creationId xmlns:a16="http://schemas.microsoft.com/office/drawing/2014/main" id="{1DF4FD4F-B6B4-4065-849C-9EDCB0C1DFE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957" y="2948414"/>
              <a:ext cx="0" cy="17432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DAC33794-E95D-404E-8556-D59E205187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0021" y="2664159"/>
            <a:ext cx="324757" cy="523802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4CA62655-78F3-4AC8-985B-648D2292BD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8153" y="1848279"/>
            <a:ext cx="231321" cy="373098"/>
          </a:xfrm>
          <a:prstGeom prst="rect">
            <a:avLst/>
          </a:prstGeom>
        </p:spPr>
      </p:pic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76CF93FF-2080-4B07-A799-A50BB7D5475B}"/>
              </a:ext>
            </a:extLst>
          </p:cNvPr>
          <p:cNvSpPr/>
          <p:nvPr/>
        </p:nvSpPr>
        <p:spPr>
          <a:xfrm>
            <a:off x="900769" y="2606635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  <a:defRPr/>
            </a:pPr>
            <a:r>
              <a:rPr lang="ja-JP" altLang="en-US" sz="12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ﾀﾞｲｼﾝ精機㈱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A9D7350-F94A-4EDF-853A-2517778203BB}"/>
              </a:ext>
            </a:extLst>
          </p:cNvPr>
          <p:cNvSpPr/>
          <p:nvPr/>
        </p:nvSpPr>
        <p:spPr>
          <a:xfrm>
            <a:off x="2610727" y="4186916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ja-JP" altLang="en-US" sz="11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ｴﾈﾙｷﾞｰ計測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82F9EC64-3B33-40CD-9DEE-5D6DC1E3B95C}"/>
              </a:ext>
            </a:extLst>
          </p:cNvPr>
          <p:cNvSpPr/>
          <p:nvPr/>
        </p:nvSpPr>
        <p:spPr>
          <a:xfrm>
            <a:off x="1412043" y="4198162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ja-JP" altLang="en-US" sz="11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設備監視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2F615E2E-3CDC-41B5-92CF-0F0FB0B715E2}"/>
              </a:ext>
            </a:extLst>
          </p:cNvPr>
          <p:cNvSpPr/>
          <p:nvPr/>
        </p:nvSpPr>
        <p:spPr>
          <a:xfrm>
            <a:off x="2034608" y="18723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B9757DE-5ADF-481D-8DF4-83F1445A7CE9}"/>
              </a:ext>
            </a:extLst>
          </p:cNvPr>
          <p:cNvSpPr/>
          <p:nvPr/>
        </p:nvSpPr>
        <p:spPr>
          <a:xfrm>
            <a:off x="2019495" y="2763965"/>
            <a:ext cx="460878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FW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CB24090D-F605-4E0D-8D9E-FE9323E66547}"/>
              </a:ext>
            </a:extLst>
          </p:cNvPr>
          <p:cNvSpPr/>
          <p:nvPr/>
        </p:nvSpPr>
        <p:spPr>
          <a:xfrm>
            <a:off x="504519" y="3523879"/>
            <a:ext cx="1275993" cy="473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省エネ運用</a:t>
            </a:r>
            <a:endParaRPr lang="en-US" altLang="ja-JP" sz="1200" b="1" kern="0" dirty="0">
              <a:solidFill>
                <a:srgbClr val="DC003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r" defTabSz="914400" rtl="0" eaLnBrk="1" fontAlgn="auto" latinLnBrk="0" hangingPunct="1">
              <a:lnSpc>
                <a:spcPts val="1600"/>
              </a:lnSpc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設備管理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EFC42AE3-560B-46C5-BCFF-019160B89129}"/>
              </a:ext>
            </a:extLst>
          </p:cNvPr>
          <p:cNvCxnSpPr>
            <a:cxnSpLocks/>
          </p:cNvCxnSpPr>
          <p:nvPr/>
        </p:nvCxnSpPr>
        <p:spPr>
          <a:xfrm>
            <a:off x="1059180" y="2607563"/>
            <a:ext cx="274548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D3421445-5E9D-4DF1-9A22-A1F2D197EBCF}"/>
              </a:ext>
            </a:extLst>
          </p:cNvPr>
          <p:cNvCxnSpPr>
            <a:cxnSpLocks/>
          </p:cNvCxnSpPr>
          <p:nvPr/>
        </p:nvCxnSpPr>
        <p:spPr>
          <a:xfrm>
            <a:off x="1863188" y="2236442"/>
            <a:ext cx="194147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8E9A7A6C-E6B7-49FC-9BBB-DAEADF5FADE2}"/>
              </a:ext>
            </a:extLst>
          </p:cNvPr>
          <p:cNvSpPr/>
          <p:nvPr/>
        </p:nvSpPr>
        <p:spPr>
          <a:xfrm>
            <a:off x="2790675" y="1993331"/>
            <a:ext cx="1111952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600"/>
              </a:lnSpc>
              <a:defRPr/>
            </a:pPr>
            <a:r>
              <a:rPr lang="ja-JP" altLang="en-US" sz="105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㈱ﾃﾞﾝｿｰ本社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C703BEE6-7E9C-4006-A23A-D976989B6686}"/>
              </a:ext>
            </a:extLst>
          </p:cNvPr>
          <p:cNvSpPr/>
          <p:nvPr/>
        </p:nvSpPr>
        <p:spPr>
          <a:xfrm>
            <a:off x="4222835" y="1599866"/>
            <a:ext cx="283456" cy="1930624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ja-JP" altLang="en-US" sz="1000" b="1" kern="0" dirty="0">
                <a:solidFill>
                  <a:srgbClr val="0070C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㈱デンソー情報システム部 管理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6" name="右中かっこ 35">
            <a:extLst>
              <a:ext uri="{FF2B5EF4-FFF2-40B4-BE49-F238E27FC236}">
                <a16:creationId xmlns:a16="http://schemas.microsoft.com/office/drawing/2014/main" id="{AF8CBBBD-6171-4FD4-86FC-BF0EF813E8FE}"/>
              </a:ext>
            </a:extLst>
          </p:cNvPr>
          <p:cNvSpPr/>
          <p:nvPr/>
        </p:nvSpPr>
        <p:spPr>
          <a:xfrm>
            <a:off x="3946294" y="1646003"/>
            <a:ext cx="196543" cy="1755811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吹き出し: 折線 36">
            <a:extLst>
              <a:ext uri="{FF2B5EF4-FFF2-40B4-BE49-F238E27FC236}">
                <a16:creationId xmlns:a16="http://schemas.microsoft.com/office/drawing/2014/main" id="{3AF4C0A7-EA1A-4804-9252-42EA560FBAC4}"/>
              </a:ext>
            </a:extLst>
          </p:cNvPr>
          <p:cNvSpPr/>
          <p:nvPr/>
        </p:nvSpPr>
        <p:spPr>
          <a:xfrm>
            <a:off x="3075888" y="1792452"/>
            <a:ext cx="851518" cy="209197"/>
          </a:xfrm>
          <a:prstGeom prst="borderCallout2">
            <a:avLst>
              <a:gd name="adj1" fmla="val 52898"/>
              <a:gd name="adj2" fmla="val -827"/>
              <a:gd name="adj3" fmla="val 52898"/>
              <a:gd name="adj4" fmla="val -27176"/>
              <a:gd name="adj5" fmla="val 125704"/>
              <a:gd name="adj6" fmla="val -52625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</a:rPr>
              <a:t>4PC</a:t>
            </a:r>
            <a:r>
              <a:rPr kumimoji="1" lang="ja-JP" altLang="en-US" sz="900" dirty="0">
                <a:solidFill>
                  <a:schemeClr val="tx1"/>
                </a:solidFill>
              </a:rPr>
              <a:t>にｱｸｾｽ限定</a:t>
            </a:r>
          </a:p>
        </p:txBody>
      </p:sp>
      <p:sp>
        <p:nvSpPr>
          <p:cNvPr id="124" name="吹き出し: 折線 123">
            <a:extLst>
              <a:ext uri="{FF2B5EF4-FFF2-40B4-BE49-F238E27FC236}">
                <a16:creationId xmlns:a16="http://schemas.microsoft.com/office/drawing/2014/main" id="{738A0DB7-FF5F-4E06-83CB-E7ED2061B62E}"/>
              </a:ext>
            </a:extLst>
          </p:cNvPr>
          <p:cNvSpPr/>
          <p:nvPr/>
        </p:nvSpPr>
        <p:spPr>
          <a:xfrm>
            <a:off x="3082719" y="2694320"/>
            <a:ext cx="851518" cy="640353"/>
          </a:xfrm>
          <a:prstGeom prst="borderCallout2">
            <a:avLst>
              <a:gd name="adj1" fmla="val 25132"/>
              <a:gd name="adj2" fmla="val -81"/>
              <a:gd name="adj3" fmla="val 25132"/>
              <a:gd name="adj4" fmla="val -27176"/>
              <a:gd name="adj5" fmla="val 45587"/>
              <a:gd name="adj6" fmla="val -45913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ja-JP" sz="900" dirty="0">
                <a:solidFill>
                  <a:schemeClr val="tx1"/>
                </a:solidFill>
              </a:rPr>
              <a:t>EMS</a:t>
            </a:r>
            <a:r>
              <a:rPr kumimoji="1" lang="ja-JP" altLang="en-US" sz="900" dirty="0">
                <a:solidFill>
                  <a:schemeClr val="tx1"/>
                </a:solidFill>
              </a:rPr>
              <a:t>通信のみ</a:t>
            </a:r>
            <a:endParaRPr kumimoji="1" lang="en-US" altLang="ja-JP" sz="900" dirty="0">
              <a:solidFill>
                <a:schemeClr val="tx1"/>
              </a:solidFill>
            </a:endParaRPr>
          </a:p>
          <a:p>
            <a:r>
              <a:rPr kumimoji="1" lang="ja-JP" altLang="en-US" sz="900" dirty="0">
                <a:solidFill>
                  <a:schemeClr val="tx1"/>
                </a:solidFill>
              </a:rPr>
              <a:t>　　・</a:t>
            </a:r>
            <a:r>
              <a:rPr kumimoji="1" lang="en-US" altLang="ja-JP" sz="900" dirty="0">
                <a:solidFill>
                  <a:schemeClr val="tx1"/>
                </a:solidFill>
              </a:rPr>
              <a:t>RDP</a:t>
            </a:r>
          </a:p>
          <a:p>
            <a:r>
              <a:rPr lang="ja-JP" altLang="en-US" sz="900" dirty="0">
                <a:solidFill>
                  <a:schemeClr val="tx1"/>
                </a:solidFill>
              </a:rPr>
              <a:t>　　・</a:t>
            </a:r>
            <a:r>
              <a:rPr lang="en-US" altLang="ja-JP" sz="900" dirty="0">
                <a:solidFill>
                  <a:schemeClr val="tx1"/>
                </a:solidFill>
              </a:rPr>
              <a:t>HTTP</a:t>
            </a:r>
          </a:p>
          <a:p>
            <a:r>
              <a:rPr kumimoji="1" lang="ja-JP" altLang="en-US" sz="900" dirty="0">
                <a:solidFill>
                  <a:schemeClr val="tx1"/>
                </a:solidFill>
              </a:rPr>
              <a:t>　　・ﾌｫﾙﾀﾞ共有</a:t>
            </a: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3F3ACAF5-7870-4B6A-90A6-2F5FDBF9A8CD}"/>
              </a:ext>
            </a:extLst>
          </p:cNvPr>
          <p:cNvSpPr/>
          <p:nvPr/>
        </p:nvSpPr>
        <p:spPr>
          <a:xfrm>
            <a:off x="1697583" y="1539219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ja-JP" altLang="en-US" sz="7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省ｴﾈ担当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B6DE718-7578-49F1-8502-40B718037488}"/>
              </a:ext>
            </a:extLst>
          </p:cNvPr>
          <p:cNvSpPr/>
          <p:nvPr/>
        </p:nvSpPr>
        <p:spPr>
          <a:xfrm>
            <a:off x="2633985" y="1550437"/>
            <a:ext cx="740027" cy="17243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ja-JP" altLang="en-US" sz="7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ｼｽﾃﾑ担当</a:t>
            </a:r>
            <a:endParaRPr kumimoji="1" lang="ja-JP" altLang="en-US" sz="7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BE7FBAB-A0A0-4911-BAB1-3A604709BE6B}"/>
              </a:ext>
            </a:extLst>
          </p:cNvPr>
          <p:cNvSpPr/>
          <p:nvPr/>
        </p:nvSpPr>
        <p:spPr>
          <a:xfrm>
            <a:off x="3374012" y="1307074"/>
            <a:ext cx="887269" cy="268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  <a:defRPr/>
            </a:pPr>
            <a:r>
              <a:rPr lang="ja-JP" altLang="en-US" sz="1100" b="1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利用者限定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2A55EC62-D59A-4D42-A50D-CF58DE55B827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矢印コネクタ 127">
            <a:extLst>
              <a:ext uri="{FF2B5EF4-FFF2-40B4-BE49-F238E27FC236}">
                <a16:creationId xmlns:a16="http://schemas.microsoft.com/office/drawing/2014/main" id="{2AA76982-A1BB-40D0-AF5F-BB0C254E9FD0}"/>
              </a:ext>
            </a:extLst>
          </p:cNvPr>
          <p:cNvCxnSpPr>
            <a:cxnSpLocks/>
          </p:cNvCxnSpPr>
          <p:nvPr/>
        </p:nvCxnSpPr>
        <p:spPr>
          <a:xfrm>
            <a:off x="483748" y="3708297"/>
            <a:ext cx="283216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AD6F9EFA-26A8-481D-8BDE-86F4DF332418}"/>
              </a:ext>
            </a:extLst>
          </p:cNvPr>
          <p:cNvCxnSpPr>
            <a:cxnSpLocks/>
          </p:cNvCxnSpPr>
          <p:nvPr/>
        </p:nvCxnSpPr>
        <p:spPr>
          <a:xfrm>
            <a:off x="477741" y="2105037"/>
            <a:ext cx="0" cy="160326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A83D1A2C-FB7A-4C42-9503-7111E773F302}"/>
              </a:ext>
            </a:extLst>
          </p:cNvPr>
          <p:cNvSpPr/>
          <p:nvPr/>
        </p:nvSpPr>
        <p:spPr>
          <a:xfrm>
            <a:off x="460181" y="2432454"/>
            <a:ext cx="283456" cy="997572"/>
          </a:xfrm>
          <a:prstGeom prst="rect">
            <a:avLst/>
          </a:prstGeom>
        </p:spPr>
        <p:txBody>
          <a:bodyPr vert="eaVert" wrap="square" anchor="ctr" anchorCtr="0">
            <a:no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ja-JP" altLang="en-US" sz="1000" b="1" kern="0" dirty="0">
                <a:solidFill>
                  <a:srgbClr val="DC003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適時 連携</a:t>
            </a:r>
            <a:endParaRPr kumimoji="1" lang="ja-JP" altLang="en-US" sz="10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>
            <a:extLst>
              <a:ext uri="{FF2B5EF4-FFF2-40B4-BE49-F238E27FC236}">
                <a16:creationId xmlns:a16="http://schemas.microsoft.com/office/drawing/2014/main" id="{733BB01E-7BBE-4444-8802-6B5C31287F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0028" y="2246850"/>
            <a:ext cx="3567329" cy="2007217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38A814D5-2561-4EF7-99EB-D87F08215E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2443" y="1391579"/>
            <a:ext cx="3129162" cy="197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51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5"/>
          <p:cNvSpPr>
            <a:spLocks noChangeArrowheads="1"/>
          </p:cNvSpPr>
          <p:nvPr/>
        </p:nvSpPr>
        <p:spPr bwMode="auto">
          <a:xfrm>
            <a:off x="179513" y="119808"/>
            <a:ext cx="5816338" cy="427389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en-US" sz="2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大信精機　見える化からの省エネ改善の提案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008" y="880901"/>
            <a:ext cx="1243455" cy="9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399457" y="1453121"/>
            <a:ext cx="3574622" cy="3571712"/>
            <a:chOff x="634791" y="2283965"/>
            <a:chExt cx="3369520" cy="2983446"/>
          </a:xfrm>
        </p:grpSpPr>
        <p:grpSp>
          <p:nvGrpSpPr>
            <p:cNvPr id="227" name="グループ化 226"/>
            <p:cNvGrpSpPr/>
            <p:nvPr/>
          </p:nvGrpSpPr>
          <p:grpSpPr>
            <a:xfrm>
              <a:off x="634791" y="2283965"/>
              <a:ext cx="3369520" cy="2983446"/>
              <a:chOff x="580292" y="1420817"/>
              <a:chExt cx="4070349" cy="4665664"/>
            </a:xfrm>
          </p:grpSpPr>
          <p:grpSp>
            <p:nvGrpSpPr>
              <p:cNvPr id="225" name="グループ化 224"/>
              <p:cNvGrpSpPr/>
              <p:nvPr/>
            </p:nvGrpSpPr>
            <p:grpSpPr>
              <a:xfrm>
                <a:off x="580292" y="1420817"/>
                <a:ext cx="4070349" cy="4665664"/>
                <a:chOff x="510443" y="1581154"/>
                <a:chExt cx="4070349" cy="4665664"/>
              </a:xfrm>
            </p:grpSpPr>
            <p:grpSp>
              <p:nvGrpSpPr>
                <p:cNvPr id="1213" name="グループ化 1212"/>
                <p:cNvGrpSpPr/>
                <p:nvPr/>
              </p:nvGrpSpPr>
              <p:grpSpPr>
                <a:xfrm>
                  <a:off x="510443" y="1581154"/>
                  <a:ext cx="4070349" cy="4665664"/>
                  <a:chOff x="2589215" y="1789112"/>
                  <a:chExt cx="4070349" cy="4665664"/>
                </a:xfrm>
              </p:grpSpPr>
              <p:grpSp>
                <p:nvGrpSpPr>
                  <p:cNvPr id="5" name="Group 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663826" y="3028950"/>
                    <a:ext cx="3995738" cy="3425826"/>
                    <a:chOff x="1678" y="1908"/>
                    <a:chExt cx="2517" cy="2158"/>
                  </a:xfrm>
                </p:grpSpPr>
                <p:sp>
                  <p:nvSpPr>
                    <p:cNvPr id="6" name="AutoShape 3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1791" y="1928"/>
                      <a:ext cx="2404" cy="21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pic>
                  <p:nvPicPr>
                    <p:cNvPr id="1029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678" y="1908"/>
                      <a:ext cx="2481" cy="21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6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61" y="2122"/>
                      <a:ext cx="240" cy="264"/>
                    </a:xfrm>
                    <a:prstGeom prst="line">
                      <a:avLst/>
                    </a:prstGeom>
                    <a:noFill/>
                    <a:ln w="1588" cap="flat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63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3490" y="3542"/>
                      <a:ext cx="25" cy="46"/>
                    </a:xfrm>
                    <a:custGeom>
                      <a:avLst/>
                      <a:gdLst>
                        <a:gd name="T0" fmla="*/ 5 w 25"/>
                        <a:gd name="T1" fmla="*/ 0 h 46"/>
                        <a:gd name="T2" fmla="*/ 25 w 25"/>
                        <a:gd name="T3" fmla="*/ 2 h 46"/>
                        <a:gd name="T4" fmla="*/ 20 w 25"/>
                        <a:gd name="T5" fmla="*/ 46 h 46"/>
                        <a:gd name="T6" fmla="*/ 0 w 25"/>
                        <a:gd name="T7" fmla="*/ 44 h 46"/>
                        <a:gd name="T8" fmla="*/ 5 w 25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" h="46">
                          <a:moveTo>
                            <a:pt x="5" y="0"/>
                          </a:moveTo>
                          <a:lnTo>
                            <a:pt x="25" y="2"/>
                          </a:lnTo>
                          <a:lnTo>
                            <a:pt x="20" y="46"/>
                          </a:lnTo>
                          <a:lnTo>
                            <a:pt x="0" y="44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D9D9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49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1" y="2778"/>
                      <a:ext cx="38" cy="15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33" name="Rectangle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99" y="2457"/>
                      <a:ext cx="16" cy="35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</p:grpSp>
              <p:grpSp>
                <p:nvGrpSpPr>
                  <p:cNvPr id="1044" name="Group 9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89215" y="1789112"/>
                    <a:ext cx="1612900" cy="1579563"/>
                    <a:chOff x="1493" y="1026"/>
                    <a:chExt cx="1016" cy="995"/>
                  </a:xfrm>
                </p:grpSpPr>
                <p:sp>
                  <p:nvSpPr>
                    <p:cNvPr id="1045" name="AutoShape 97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1630" y="1026"/>
                      <a:ext cx="800" cy="9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grpSp>
                  <p:nvGrpSpPr>
                    <p:cNvPr id="1046" name="Group 1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93" y="1041"/>
                      <a:ext cx="1016" cy="858"/>
                      <a:chOff x="1493" y="1041"/>
                      <a:chExt cx="1016" cy="858"/>
                    </a:xfrm>
                  </p:grpSpPr>
                  <p:pic>
                    <p:nvPicPr>
                      <p:cNvPr id="1184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" y="1041"/>
                        <a:ext cx="1016" cy="8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91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" y="1207"/>
                        <a:ext cx="295" cy="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97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" y="1430"/>
                        <a:ext cx="51" cy="2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pic>
                  <p:nvPicPr>
                    <p:cNvPr id="1149" name="Picture 12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721" y="1129"/>
                      <a:ext cx="121" cy="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50" name="Picture 12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721" y="1129"/>
                      <a:ext cx="121" cy="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047" name="Rectangle 1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4"/>
                      <a:ext cx="101" cy="1"/>
                    </a:xfrm>
                    <a:prstGeom prst="rect">
                      <a:avLst/>
                    </a:prstGeom>
                    <a:solidFill>
                      <a:srgbClr val="EDED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48" name="Rectangle 1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5"/>
                      <a:ext cx="101" cy="1"/>
                    </a:xfrm>
                    <a:prstGeom prst="rect">
                      <a:avLst/>
                    </a:prstGeom>
                    <a:solidFill>
                      <a:srgbClr val="ECEC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49" name="Rectangle 1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5"/>
                      <a:ext cx="101" cy="1"/>
                    </a:xfrm>
                    <a:prstGeom prst="rect">
                      <a:avLst/>
                    </a:prstGeom>
                    <a:solidFill>
                      <a:srgbClr val="EBEBE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50" name="Rectangle 1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6"/>
                      <a:ext cx="101" cy="1"/>
                    </a:xfrm>
                    <a:prstGeom prst="rect">
                      <a:avLst/>
                    </a:prstGeom>
                    <a:solidFill>
                      <a:srgbClr val="EAEAE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52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6"/>
                      <a:ext cx="101" cy="1"/>
                    </a:xfrm>
                    <a:prstGeom prst="rect">
                      <a:avLst/>
                    </a:prstGeom>
                    <a:solidFill>
                      <a:srgbClr val="E9E9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53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6"/>
                      <a:ext cx="101" cy="1"/>
                    </a:xfrm>
                    <a:prstGeom prst="rect">
                      <a:avLst/>
                    </a:prstGeom>
                    <a:solidFill>
                      <a:srgbClr val="E8E8E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55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7"/>
                      <a:ext cx="101" cy="1"/>
                    </a:xfrm>
                    <a:prstGeom prst="rect">
                      <a:avLst/>
                    </a:prstGeom>
                    <a:solidFill>
                      <a:srgbClr val="E7E7E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0" name="Rectangle 1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7"/>
                      <a:ext cx="101" cy="1"/>
                    </a:xfrm>
                    <a:prstGeom prst="rect">
                      <a:avLst/>
                    </a:prstGeom>
                    <a:solidFill>
                      <a:srgbClr val="E6E6E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1" name="Rectangle 1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8"/>
                      <a:ext cx="101" cy="1"/>
                    </a:xfrm>
                    <a:prstGeom prst="rect">
                      <a:avLst/>
                    </a:pr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2" name="Rectangle 1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8"/>
                      <a:ext cx="101" cy="1"/>
                    </a:xfrm>
                    <a:prstGeom prst="rect">
                      <a:avLst/>
                    </a:prstGeom>
                    <a:solidFill>
                      <a:srgbClr val="E4E4E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9"/>
                      <a:ext cx="101" cy="1"/>
                    </a:xfrm>
                    <a:prstGeom prst="rect">
                      <a:avLst/>
                    </a:prstGeom>
                    <a:solidFill>
                      <a:srgbClr val="E3E3E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9"/>
                      <a:ext cx="101" cy="1"/>
                    </a:xfrm>
                    <a:prstGeom prst="rect">
                      <a:avLst/>
                    </a:prstGeom>
                    <a:solidFill>
                      <a:srgbClr val="E2E2E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5" name="Rectangle 1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0"/>
                      <a:ext cx="101" cy="1"/>
                    </a:xfrm>
                    <a:prstGeom prst="rect">
                      <a:avLst/>
                    </a:prstGeom>
                    <a:solidFill>
                      <a:srgbClr val="E1E1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6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0"/>
                      <a:ext cx="101" cy="1"/>
                    </a:xfrm>
                    <a:prstGeom prst="rect">
                      <a:avLst/>
                    </a:prstGeom>
                    <a:solidFill>
                      <a:srgbClr val="E0E0E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7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1"/>
                      <a:ext cx="101" cy="1"/>
                    </a:xfrm>
                    <a:prstGeom prst="rect">
                      <a:avLst/>
                    </a:prstGeom>
                    <a:solidFill>
                      <a:srgbClr val="DFDFD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8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1"/>
                      <a:ext cx="101" cy="1"/>
                    </a:xfrm>
                    <a:prstGeom prst="rect">
                      <a:avLst/>
                    </a:prstGeom>
                    <a:solidFill>
                      <a:srgbClr val="DEDED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9" name="Rectangle 1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1"/>
                      <a:ext cx="101" cy="1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0" name="Rectangle 1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2"/>
                      <a:ext cx="101" cy="1"/>
                    </a:xfrm>
                    <a:prstGeom prst="rect">
                      <a:avLst/>
                    </a:prstGeom>
                    <a:solidFill>
                      <a:srgbClr val="DCDCD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1" name="Rectangle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2"/>
                      <a:ext cx="101" cy="1"/>
                    </a:xfrm>
                    <a:prstGeom prst="rect">
                      <a:avLst/>
                    </a:prstGeom>
                    <a:solidFill>
                      <a:srgbClr val="DBDBD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2" name="Rectangle 1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3"/>
                      <a:ext cx="101" cy="1"/>
                    </a:xfrm>
                    <a:prstGeom prst="rect">
                      <a:avLst/>
                    </a:prstGeom>
                    <a:solidFill>
                      <a:srgbClr val="DADAD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3" name="Rectangle 1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3"/>
                      <a:ext cx="101" cy="1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4" name="Rectangle 1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4"/>
                      <a:ext cx="101" cy="1"/>
                    </a:xfrm>
                    <a:prstGeom prst="rect">
                      <a:avLst/>
                    </a:prstGeom>
                    <a:solidFill>
                      <a:srgbClr val="D8D8D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5" name="Rectangle 1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4"/>
                      <a:ext cx="101" cy="1"/>
                    </a:xfrm>
                    <a:prstGeom prst="rect">
                      <a:avLst/>
                    </a:prstGeom>
                    <a:solidFill>
                      <a:srgbClr val="D7D7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6" name="Rectangle 1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5"/>
                      <a:ext cx="101" cy="1"/>
                    </a:xfrm>
                    <a:prstGeom prst="rect">
                      <a:avLst/>
                    </a:prstGeom>
                    <a:solidFill>
                      <a:srgbClr val="D6D6D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7" name="Rectangle 1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5"/>
                      <a:ext cx="101" cy="1"/>
                    </a:xfrm>
                    <a:prstGeom prst="rect">
                      <a:avLst/>
                    </a:prstGeom>
                    <a:solidFill>
                      <a:srgbClr val="D5D5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8" name="Rectangle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6"/>
                      <a:ext cx="101" cy="1"/>
                    </a:xfrm>
                    <a:prstGeom prst="rect">
                      <a:avLst/>
                    </a:prstGeom>
                    <a:solidFill>
                      <a:srgbClr val="D4D4D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9" name="Rectangle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6"/>
                      <a:ext cx="101" cy="1"/>
                    </a:xfrm>
                    <a:prstGeom prst="rect">
                      <a:avLst/>
                    </a:prstGeom>
                    <a:solidFill>
                      <a:srgbClr val="D3D3D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0" name="Rectangle 1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6"/>
                      <a:ext cx="101" cy="1"/>
                    </a:xfrm>
                    <a:prstGeom prst="rect">
                      <a:avLst/>
                    </a:prstGeom>
                    <a:solidFill>
                      <a:srgbClr val="D2D2D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1" name="Rectangle 1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7"/>
                      <a:ext cx="101" cy="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2" name="Rectangle 1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7"/>
                      <a:ext cx="101" cy="1"/>
                    </a:xfrm>
                    <a:prstGeom prst="rect">
                      <a:avLst/>
                    </a:prstGeom>
                    <a:solidFill>
                      <a:srgbClr val="D0D0D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3" name="Rectangle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8"/>
                      <a:ext cx="101" cy="1"/>
                    </a:xfrm>
                    <a:prstGeom prst="rect">
                      <a:avLst/>
                    </a:prstGeom>
                    <a:solidFill>
                      <a:srgbClr val="CFCFC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4" name="Rectangle 1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8"/>
                      <a:ext cx="101" cy="1"/>
                    </a:xfrm>
                    <a:prstGeom prst="rect">
                      <a:avLst/>
                    </a:prstGeom>
                    <a:solidFill>
                      <a:srgbClr val="CECEC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5" name="Rectangle 1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8"/>
                      <a:ext cx="101" cy="1"/>
                    </a:xfrm>
                    <a:prstGeom prst="rect">
                      <a:avLst/>
                    </a:prstGeom>
                    <a:solidFill>
                      <a:srgbClr val="CDCDC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6" name="Rectangle 1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9"/>
                      <a:ext cx="101" cy="1"/>
                    </a:xfrm>
                    <a:prstGeom prst="rect">
                      <a:avLst/>
                    </a:pr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7" name="Rectangle 1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9"/>
                      <a:ext cx="101" cy="1"/>
                    </a:xfrm>
                    <a:prstGeom prst="rect">
                      <a:avLst/>
                    </a:prstGeom>
                    <a:solidFill>
                      <a:srgbClr val="CBCBC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8" name="Rectangle 1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9"/>
                      <a:ext cx="101" cy="1"/>
                    </a:xfrm>
                    <a:prstGeom prst="rect">
                      <a:avLst/>
                    </a:prstGeom>
                    <a:solidFill>
                      <a:srgbClr val="CACAC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51" name="Rectangle 1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0"/>
                      <a:ext cx="101" cy="1"/>
                    </a:xfrm>
                    <a:prstGeom prst="rect">
                      <a:avLst/>
                    </a:prstGeom>
                    <a:solidFill>
                      <a:srgbClr val="C9C9C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61" name="Rectangle 1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0"/>
                      <a:ext cx="101" cy="1"/>
                    </a:xfrm>
                    <a:prstGeom prst="rect">
                      <a:avLst/>
                    </a:prstGeom>
                    <a:solidFill>
                      <a:srgbClr val="C8C8C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63" name="Rectangle 1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1"/>
                      <a:ext cx="101" cy="1"/>
                    </a:xfrm>
                    <a:prstGeom prst="rect">
                      <a:avLst/>
                    </a:prstGeom>
                    <a:solidFill>
                      <a:srgbClr val="C7C7C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68" name="Rectangle 1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1"/>
                      <a:ext cx="101" cy="1"/>
                    </a:xfrm>
                    <a:prstGeom prst="rect">
                      <a:avLst/>
                    </a:pr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1" name="Rectangle 1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1"/>
                      <a:ext cx="101" cy="1"/>
                    </a:xfrm>
                    <a:prstGeom prst="rect">
                      <a:avLst/>
                    </a:prstGeom>
                    <a:solidFill>
                      <a:srgbClr val="C5C5C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2" name="Rectangle 1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2"/>
                      <a:ext cx="101" cy="1"/>
                    </a:xfrm>
                    <a:prstGeom prst="rect">
                      <a:avLst/>
                    </a:prstGeom>
                    <a:solidFill>
                      <a:srgbClr val="C4C4C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3" name="Rectangle 1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2"/>
                      <a:ext cx="101" cy="1"/>
                    </a:xfrm>
                    <a:prstGeom prst="rect">
                      <a:avLst/>
                    </a:prstGeom>
                    <a:solidFill>
                      <a:srgbClr val="C3C3C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4" name="Rectangle 1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2"/>
                      <a:ext cx="101" cy="1"/>
                    </a:xfrm>
                    <a:prstGeom prst="rect">
                      <a:avLst/>
                    </a:prstGeom>
                    <a:solidFill>
                      <a:srgbClr val="C2C2C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6" name="Rectangle 1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3"/>
                      <a:ext cx="101" cy="1"/>
                    </a:xfrm>
                    <a:prstGeom prst="rect">
                      <a:avLst/>
                    </a:prstGeom>
                    <a:solidFill>
                      <a:srgbClr val="C1C1C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7" name="Rectangle 1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3"/>
                      <a:ext cx="101" cy="1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9" name="Rectangle 1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4"/>
                      <a:ext cx="101" cy="1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80" name="Rectangle 1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4"/>
                      <a:ext cx="101" cy="1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81" name="Rectangle 1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4"/>
                      <a:ext cx="101" cy="1"/>
                    </a:xfrm>
                    <a:prstGeom prst="rect">
                      <a:avLst/>
                    </a:prstGeom>
                    <a:solidFill>
                      <a:srgbClr val="BDBDB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pic>
                  <p:nvPicPr>
                    <p:cNvPr id="1202" name="Picture 17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643" y="1813"/>
                      <a:ext cx="787" cy="2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90" name="Line 18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52" y="1763"/>
                      <a:ext cx="0" cy="35"/>
                    </a:xfrm>
                    <a:prstGeom prst="line">
                      <a:avLst/>
                    </a:prstGeom>
                    <a:noFill/>
                    <a:ln w="952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91" name="Line 18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97" y="1763"/>
                      <a:ext cx="0" cy="35"/>
                    </a:xfrm>
                    <a:prstGeom prst="line">
                      <a:avLst/>
                    </a:prstGeom>
                    <a:noFill/>
                    <a:ln w="952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</p:grpSp>
            </p:grpSp>
            <p:sp>
              <p:nvSpPr>
                <p:cNvPr id="156" name="Rectangle 5"/>
                <p:cNvSpPr>
                  <a:spLocks noChangeArrowheads="1"/>
                </p:cNvSpPr>
                <p:nvPr/>
              </p:nvSpPr>
              <p:spPr bwMode="auto">
                <a:xfrm>
                  <a:off x="2480398" y="4338791"/>
                  <a:ext cx="384438" cy="1686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本工場</a:t>
                  </a:r>
                </a:p>
              </p:txBody>
            </p:sp>
            <p:sp>
              <p:nvSpPr>
                <p:cNvPr id="157" name="Rectangle 5"/>
                <p:cNvSpPr>
                  <a:spLocks noChangeArrowheads="1"/>
                </p:cNvSpPr>
                <p:nvPr/>
              </p:nvSpPr>
              <p:spPr bwMode="auto">
                <a:xfrm>
                  <a:off x="2353399" y="5487993"/>
                  <a:ext cx="384438" cy="1686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南工場</a:t>
                  </a:r>
                </a:p>
              </p:txBody>
            </p:sp>
            <p:sp>
              <p:nvSpPr>
                <p:cNvPr id="228" name="Rectangle 5"/>
                <p:cNvSpPr>
                  <a:spLocks noChangeArrowheads="1"/>
                </p:cNvSpPr>
                <p:nvPr/>
              </p:nvSpPr>
              <p:spPr bwMode="auto">
                <a:xfrm>
                  <a:off x="968437" y="2222505"/>
                  <a:ext cx="384438" cy="1686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北工場</a:t>
                  </a:r>
                </a:p>
              </p:txBody>
            </p:sp>
            <p:sp>
              <p:nvSpPr>
                <p:cNvPr id="229" name="Rectangle 5"/>
                <p:cNvSpPr>
                  <a:spLocks noChangeArrowheads="1"/>
                </p:cNvSpPr>
                <p:nvPr/>
              </p:nvSpPr>
              <p:spPr bwMode="auto">
                <a:xfrm>
                  <a:off x="1218656" y="3118559"/>
                  <a:ext cx="741363" cy="8431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熱処理工場</a:t>
                  </a:r>
                </a:p>
              </p:txBody>
            </p:sp>
          </p:grpSp>
          <p:sp>
            <p:nvSpPr>
              <p:cNvPr id="237" name="Rectangle 5"/>
              <p:cNvSpPr>
                <a:spLocks noChangeArrowheads="1"/>
              </p:cNvSpPr>
              <p:nvPr/>
            </p:nvSpPr>
            <p:spPr bwMode="auto">
              <a:xfrm>
                <a:off x="2047017" y="5327656"/>
                <a:ext cx="384438" cy="168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ja-JP" altLang="en-US" sz="14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①</a:t>
                </a:r>
              </a:p>
            </p:txBody>
          </p:sp>
          <p:sp>
            <p:nvSpPr>
              <p:cNvPr id="387" name="Rectangle 5"/>
              <p:cNvSpPr>
                <a:spLocks noChangeArrowheads="1"/>
              </p:cNvSpPr>
              <p:nvPr/>
            </p:nvSpPr>
            <p:spPr bwMode="auto">
              <a:xfrm>
                <a:off x="2550247" y="3587756"/>
                <a:ext cx="384438" cy="168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ja-JP" altLang="en-US" sz="14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②</a:t>
                </a:r>
              </a:p>
            </p:txBody>
          </p:sp>
        </p:grpSp>
        <p:sp>
          <p:nvSpPr>
            <p:cNvPr id="3" name="正方形/長方形 2"/>
            <p:cNvSpPr/>
            <p:nvPr/>
          </p:nvSpPr>
          <p:spPr>
            <a:xfrm>
              <a:off x="741739" y="2650488"/>
              <a:ext cx="319129" cy="231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2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③</a:t>
              </a:r>
              <a:endParaRPr lang="ja-JP" alt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77" y="870648"/>
            <a:ext cx="1257125" cy="94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Rectangle 5"/>
          <p:cNvSpPr>
            <a:spLocks noChangeArrowheads="1"/>
          </p:cNvSpPr>
          <p:nvPr/>
        </p:nvSpPr>
        <p:spPr bwMode="auto">
          <a:xfrm>
            <a:off x="3810040" y="3288159"/>
            <a:ext cx="986556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/>
            <a:r>
              <a:rPr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洗浄機水切り</a:t>
            </a:r>
          </a:p>
        </p:txBody>
      </p:sp>
      <p:sp>
        <p:nvSpPr>
          <p:cNvPr id="114" name="Rectangle 5"/>
          <p:cNvSpPr>
            <a:spLocks noChangeArrowheads="1"/>
          </p:cNvSpPr>
          <p:nvPr/>
        </p:nvSpPr>
        <p:spPr bwMode="auto">
          <a:xfrm>
            <a:off x="3873476" y="3540245"/>
            <a:ext cx="986556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/>
            <a:r>
              <a:rPr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切粉の吹飛ばし</a:t>
            </a: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812128" y="1471350"/>
            <a:ext cx="898248" cy="4205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/>
          <p:nvPr/>
        </p:nvCxnSpPr>
        <p:spPr>
          <a:xfrm flipH="1">
            <a:off x="2451522" y="1813449"/>
            <a:ext cx="1256383" cy="1255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 flipH="1">
            <a:off x="2451522" y="3241073"/>
            <a:ext cx="1256382" cy="11469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5" name="テキスト ボックス 124"/>
          <p:cNvSpPr txBox="1"/>
          <p:nvPr/>
        </p:nvSpPr>
        <p:spPr>
          <a:xfrm>
            <a:off x="653156" y="5160368"/>
            <a:ext cx="1162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6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改善リスト</a:t>
            </a:r>
            <a:endParaRPr lang="en-US" altLang="ja-JP" sz="16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25" name="オブジェクト 24"/>
          <p:cNvGraphicFramePr>
            <a:graphicFrameLocks noChangeAspect="1"/>
          </p:cNvGraphicFramePr>
          <p:nvPr/>
        </p:nvGraphicFramePr>
        <p:xfrm>
          <a:off x="706338" y="5468145"/>
          <a:ext cx="64579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ワークシート" r:id="rId12" imgW="6457984" imgH="1038313" progId="Excel.Sheet.12">
                  <p:embed/>
                </p:oleObj>
              </mc:Choice>
              <mc:Fallback>
                <p:oleObj name="ワークシート" r:id="rId12" imgW="6457984" imgH="1038313" progId="Excel.Sheet.12">
                  <p:embed/>
                  <p:pic>
                    <p:nvPicPr>
                      <p:cNvPr id="25" name="オブジェクト 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6338" y="5468145"/>
                        <a:ext cx="6457950" cy="103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Rectangle 5"/>
          <p:cNvSpPr>
            <a:spLocks noChangeArrowheads="1"/>
          </p:cNvSpPr>
          <p:nvPr/>
        </p:nvSpPr>
        <p:spPr bwMode="auto">
          <a:xfrm>
            <a:off x="5203482" y="699758"/>
            <a:ext cx="3868412" cy="337785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r>
              <a:rPr lang="ja-JP" altLang="en-US" sz="16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内蔵されたｴｱｰｼｰｹﾝｽ回路にてｴｱｰをﾊﾟﾙｽ化</a:t>
            </a:r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57" y="3006575"/>
            <a:ext cx="1872208" cy="208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97" y="1046783"/>
            <a:ext cx="1804110" cy="224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Rectangle 5"/>
          <p:cNvSpPr>
            <a:spLocks noChangeArrowheads="1"/>
          </p:cNvSpPr>
          <p:nvPr/>
        </p:nvSpPr>
        <p:spPr bwMode="auto">
          <a:xfrm>
            <a:off x="1940924" y="618678"/>
            <a:ext cx="1869117" cy="25197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/>
            <a:r>
              <a:rPr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インバータ化と圧力制御</a:t>
            </a:r>
          </a:p>
        </p:txBody>
      </p:sp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840" y="2346493"/>
            <a:ext cx="12192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3463545"/>
            <a:ext cx="1855617" cy="155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右矢印 22"/>
          <p:cNvSpPr/>
          <p:nvPr/>
        </p:nvSpPr>
        <p:spPr>
          <a:xfrm rot="2492841">
            <a:off x="6812369" y="2803952"/>
            <a:ext cx="504056" cy="573519"/>
          </a:xfrm>
          <a:prstGeom prst="rightArrow">
            <a:avLst/>
          </a:prstGeom>
          <a:solidFill>
            <a:srgbClr val="DC0032"/>
          </a:solidFill>
          <a:ln>
            <a:solidFill>
              <a:srgbClr val="FF437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b="1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8603238" y="5600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prstClr val="black"/>
                </a:solidFill>
                <a:latin typeface="Arial" pitchFamily="34" charset="0"/>
                <a:ea typeface="ＭＳ Ｐゴシック" pitchFamily="50" charset="-128"/>
              </a:rPr>
              <a:t>2/2</a:t>
            </a:r>
            <a:endParaRPr lang="ja-JP" altLang="en-US" dirty="0">
              <a:solidFill>
                <a:prstClr val="black"/>
              </a:solidFill>
              <a:latin typeface="Arial" pitchFamily="34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9480349"/>
      </p:ext>
    </p:extLst>
  </p:cSld>
  <p:clrMapOvr>
    <a:masterClrMapping/>
  </p:clrMapOvr>
  <p:transition spd="slow">
    <p:wheel spokes="1"/>
  </p:transition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2643</Words>
  <Application>Microsoft Office PowerPoint</Application>
  <PresentationFormat>ユーザー設定</PresentationFormat>
  <Paragraphs>571</Paragraphs>
  <Slides>19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6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7" baseType="lpstr">
      <vt:lpstr>BIZ UDPゴシック</vt:lpstr>
      <vt:lpstr>HGP創英角ｺﾞｼｯｸUB</vt:lpstr>
      <vt:lpstr>Meiryo UI</vt:lpstr>
      <vt:lpstr>ＭＳ Ｐゴシック</vt:lpstr>
      <vt:lpstr>Yu Gothic</vt:lpstr>
      <vt:lpstr>Arial</vt:lpstr>
      <vt:lpstr>Calibri</vt:lpstr>
      <vt:lpstr>Calibri Light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Office テーマ</vt:lpstr>
      <vt:lpstr>Office ​​テーマ</vt:lpstr>
      <vt:lpstr>ワークシート</vt:lpstr>
      <vt:lpstr>2020年9月29日 　　　省エネ現場改善の進め方　打合せ</vt:lpstr>
      <vt:lpstr>１、工場ファシリティーマネージメントの深化</vt:lpstr>
      <vt:lpstr>３、省エネ改善計画の見える化</vt:lpstr>
      <vt:lpstr>２、保全計画の見える化</vt:lpstr>
      <vt:lpstr>４、設備保全・省エネ改善の計画見える化の統合</vt:lpstr>
      <vt:lpstr>5、工場EMSを活用した改善策例</vt:lpstr>
      <vt:lpstr>６、施設ポータルサイトの活用</vt:lpstr>
      <vt:lpstr>7、ダイシン精機㈱ 情報基盤 事例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７、省エネ改善ネタ出しと見える化の進め方(案)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2020-10-07T21:31:15Z</dcterms:modified>
</cp:coreProperties>
</file>